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86" r:id="rId4"/>
    <p:sldId id="287" r:id="rId5"/>
    <p:sldId id="288" r:id="rId6"/>
    <p:sldId id="294" r:id="rId7"/>
    <p:sldId id="258" r:id="rId8"/>
    <p:sldId id="275" r:id="rId9"/>
    <p:sldId id="278" r:id="rId10"/>
    <p:sldId id="280" r:id="rId11"/>
    <p:sldId id="281" r:id="rId12"/>
    <p:sldId id="259" r:id="rId13"/>
    <p:sldId id="285" r:id="rId14"/>
    <p:sldId id="289" r:id="rId15"/>
    <p:sldId id="265" r:id="rId16"/>
    <p:sldId id="295" r:id="rId17"/>
    <p:sldId id="296" r:id="rId18"/>
    <p:sldId id="302" r:id="rId19"/>
    <p:sldId id="297" r:id="rId20"/>
    <p:sldId id="298" r:id="rId21"/>
    <p:sldId id="262" r:id="rId22"/>
    <p:sldId id="263" r:id="rId23"/>
    <p:sldId id="299" r:id="rId24"/>
    <p:sldId id="282" r:id="rId25"/>
    <p:sldId id="293" r:id="rId26"/>
    <p:sldId id="301" r:id="rId27"/>
    <p:sldId id="268" r:id="rId28"/>
    <p:sldId id="290" r:id="rId29"/>
    <p:sldId id="267" r:id="rId30"/>
    <p:sldId id="269" r:id="rId31"/>
    <p:sldId id="270" r:id="rId32"/>
    <p:sldId id="271" r:id="rId33"/>
    <p:sldId id="273" r:id="rId34"/>
    <p:sldId id="291" r:id="rId35"/>
    <p:sldId id="292" r:id="rId36"/>
    <p:sldId id="274" r:id="rId37"/>
    <p:sldId id="300" r:id="rId38"/>
    <p:sldId id="303" r:id="rId39"/>
    <p:sldId id="304" r:id="rId40"/>
    <p:sldId id="305" r:id="rId41"/>
    <p:sldId id="306" r:id="rId42"/>
    <p:sldId id="307" r:id="rId43"/>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20000"/>
    <a:srgbClr val="AA0303"/>
    <a:srgbClr val="70942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نمط متوسط 1 - تمييز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05" autoAdjust="0"/>
    <p:restoredTop sz="94660"/>
  </p:normalViewPr>
  <p:slideViewPr>
    <p:cSldViewPr snapToGrid="0">
      <p:cViewPr varScale="1">
        <p:scale>
          <a:sx n="55" d="100"/>
          <a:sy n="55" d="100"/>
        </p:scale>
        <p:origin x="-90" y="-49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xmlns="" id="{52A51AE0-08EF-D26F-E314-0A5AF40F5006}"/>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p>
        </p:txBody>
      </p:sp>
      <p:sp>
        <p:nvSpPr>
          <p:cNvPr id="3" name="عنوان فرعي 2">
            <a:extLst>
              <a:ext uri="{FF2B5EF4-FFF2-40B4-BE49-F238E27FC236}">
                <a16:creationId xmlns:a16="http://schemas.microsoft.com/office/drawing/2014/main" xmlns="" id="{071F0FFF-6515-AC1B-3D1F-46F84D4C38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p>
        </p:txBody>
      </p:sp>
      <p:sp>
        <p:nvSpPr>
          <p:cNvPr id="4" name="عنصر نائب للتاريخ 3">
            <a:extLst>
              <a:ext uri="{FF2B5EF4-FFF2-40B4-BE49-F238E27FC236}">
                <a16:creationId xmlns:a16="http://schemas.microsoft.com/office/drawing/2014/main" xmlns="" id="{45641F79-3233-571C-4D61-EE9DC92B7620}"/>
              </a:ext>
            </a:extLst>
          </p:cNvPr>
          <p:cNvSpPr>
            <a:spLocks noGrp="1"/>
          </p:cNvSpPr>
          <p:nvPr>
            <p:ph type="dt" sz="half" idx="10"/>
          </p:nvPr>
        </p:nvSpPr>
        <p:spPr/>
        <p:txBody>
          <a:bodyPr/>
          <a:lstStyle/>
          <a:p>
            <a:fld id="{ACC969A4-6D67-4D83-844B-8423D0902F2E}" type="datetimeFigureOut">
              <a:rPr lang="ar-SA" smtClean="0"/>
              <a:t>25/07/45</a:t>
            </a:fld>
            <a:endParaRPr lang="ar-SA"/>
          </a:p>
        </p:txBody>
      </p:sp>
      <p:sp>
        <p:nvSpPr>
          <p:cNvPr id="5" name="عنصر نائب للتذييل 4">
            <a:extLst>
              <a:ext uri="{FF2B5EF4-FFF2-40B4-BE49-F238E27FC236}">
                <a16:creationId xmlns:a16="http://schemas.microsoft.com/office/drawing/2014/main" xmlns="" id="{D06449C2-F399-3E55-D565-1BB2F96130D6}"/>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xmlns="" id="{ACFE01B5-F7CA-9ED1-4206-FC98B75736AF}"/>
              </a:ext>
            </a:extLst>
          </p:cNvPr>
          <p:cNvSpPr>
            <a:spLocks noGrp="1"/>
          </p:cNvSpPr>
          <p:nvPr>
            <p:ph type="sldNum" sz="quarter" idx="12"/>
          </p:nvPr>
        </p:nvSpPr>
        <p:spPr/>
        <p:txBody>
          <a:bodyPr/>
          <a:lstStyle/>
          <a:p>
            <a:fld id="{5C3FEB05-CC5E-49E0-A1B5-D4B9CBC39A72}" type="slidenum">
              <a:rPr lang="ar-SA" smtClean="0"/>
              <a:t>‹#›</a:t>
            </a:fld>
            <a:endParaRPr lang="ar-SA"/>
          </a:p>
        </p:txBody>
      </p:sp>
    </p:spTree>
    <p:extLst>
      <p:ext uri="{BB962C8B-B14F-4D97-AF65-F5344CB8AC3E}">
        <p14:creationId xmlns:p14="http://schemas.microsoft.com/office/powerpoint/2010/main" val="34842430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xmlns="" id="{65A8439F-E4B3-2761-B3EA-34BBC22D596F}"/>
              </a:ext>
            </a:extLst>
          </p:cNvPr>
          <p:cNvSpPr>
            <a:spLocks noGrp="1"/>
          </p:cNvSpPr>
          <p:nvPr>
            <p:ph type="title"/>
          </p:nvPr>
        </p:nvSpPr>
        <p:spPr/>
        <p:txBody>
          <a:body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xmlns="" id="{89F5C5A7-3627-1835-ABD5-CC2E7EC0E5DE}"/>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xmlns="" id="{45766D98-66FC-FAF9-73D3-47CF0E74319F}"/>
              </a:ext>
            </a:extLst>
          </p:cNvPr>
          <p:cNvSpPr>
            <a:spLocks noGrp="1"/>
          </p:cNvSpPr>
          <p:nvPr>
            <p:ph type="dt" sz="half" idx="10"/>
          </p:nvPr>
        </p:nvSpPr>
        <p:spPr/>
        <p:txBody>
          <a:bodyPr/>
          <a:lstStyle/>
          <a:p>
            <a:fld id="{ACC969A4-6D67-4D83-844B-8423D0902F2E}" type="datetimeFigureOut">
              <a:rPr lang="ar-SA" smtClean="0"/>
              <a:t>25/07/45</a:t>
            </a:fld>
            <a:endParaRPr lang="ar-SA"/>
          </a:p>
        </p:txBody>
      </p:sp>
      <p:sp>
        <p:nvSpPr>
          <p:cNvPr id="5" name="عنصر نائب للتذييل 4">
            <a:extLst>
              <a:ext uri="{FF2B5EF4-FFF2-40B4-BE49-F238E27FC236}">
                <a16:creationId xmlns:a16="http://schemas.microsoft.com/office/drawing/2014/main" xmlns="" id="{E97EDD73-A35A-2EB2-4FD5-38F917CB9CD8}"/>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xmlns="" id="{425E232A-CD3F-72CF-CEE6-8DD8D36EDDF9}"/>
              </a:ext>
            </a:extLst>
          </p:cNvPr>
          <p:cNvSpPr>
            <a:spLocks noGrp="1"/>
          </p:cNvSpPr>
          <p:nvPr>
            <p:ph type="sldNum" sz="quarter" idx="12"/>
          </p:nvPr>
        </p:nvSpPr>
        <p:spPr/>
        <p:txBody>
          <a:bodyPr/>
          <a:lstStyle/>
          <a:p>
            <a:fld id="{5C3FEB05-CC5E-49E0-A1B5-D4B9CBC39A72}" type="slidenum">
              <a:rPr lang="ar-SA" smtClean="0"/>
              <a:t>‹#›</a:t>
            </a:fld>
            <a:endParaRPr lang="ar-SA"/>
          </a:p>
        </p:txBody>
      </p:sp>
    </p:spTree>
    <p:extLst>
      <p:ext uri="{BB962C8B-B14F-4D97-AF65-F5344CB8AC3E}">
        <p14:creationId xmlns:p14="http://schemas.microsoft.com/office/powerpoint/2010/main" val="3157718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xmlns="" id="{C5D2297E-3A4B-1F01-31DF-27266DD4CF1D}"/>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xmlns="" id="{CE862BB2-2C98-36BC-CBDB-AE11689D055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xmlns="" id="{D133B05E-B09A-1AAB-B672-8E08140F290D}"/>
              </a:ext>
            </a:extLst>
          </p:cNvPr>
          <p:cNvSpPr>
            <a:spLocks noGrp="1"/>
          </p:cNvSpPr>
          <p:nvPr>
            <p:ph type="dt" sz="half" idx="10"/>
          </p:nvPr>
        </p:nvSpPr>
        <p:spPr/>
        <p:txBody>
          <a:bodyPr/>
          <a:lstStyle/>
          <a:p>
            <a:fld id="{ACC969A4-6D67-4D83-844B-8423D0902F2E}" type="datetimeFigureOut">
              <a:rPr lang="ar-SA" smtClean="0"/>
              <a:t>25/07/45</a:t>
            </a:fld>
            <a:endParaRPr lang="ar-SA"/>
          </a:p>
        </p:txBody>
      </p:sp>
      <p:sp>
        <p:nvSpPr>
          <p:cNvPr id="5" name="عنصر نائب للتذييل 4">
            <a:extLst>
              <a:ext uri="{FF2B5EF4-FFF2-40B4-BE49-F238E27FC236}">
                <a16:creationId xmlns:a16="http://schemas.microsoft.com/office/drawing/2014/main" xmlns="" id="{3E72C88F-5B37-0CCD-3C16-D27E3BF3FF4E}"/>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xmlns="" id="{84D93D5A-CBDE-BF91-E33D-7684D43729DC}"/>
              </a:ext>
            </a:extLst>
          </p:cNvPr>
          <p:cNvSpPr>
            <a:spLocks noGrp="1"/>
          </p:cNvSpPr>
          <p:nvPr>
            <p:ph type="sldNum" sz="quarter" idx="12"/>
          </p:nvPr>
        </p:nvSpPr>
        <p:spPr/>
        <p:txBody>
          <a:bodyPr/>
          <a:lstStyle/>
          <a:p>
            <a:fld id="{5C3FEB05-CC5E-49E0-A1B5-D4B9CBC39A72}" type="slidenum">
              <a:rPr lang="ar-SA" smtClean="0"/>
              <a:t>‹#›</a:t>
            </a:fld>
            <a:endParaRPr lang="ar-SA"/>
          </a:p>
        </p:txBody>
      </p:sp>
    </p:spTree>
    <p:extLst>
      <p:ext uri="{BB962C8B-B14F-4D97-AF65-F5344CB8AC3E}">
        <p14:creationId xmlns:p14="http://schemas.microsoft.com/office/powerpoint/2010/main" val="2202932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xmlns="" id="{2E9B816E-2BB1-AF54-E800-615E63184C09}"/>
              </a:ext>
            </a:extLst>
          </p:cNvPr>
          <p:cNvSpPr>
            <a:spLocks noGrp="1"/>
          </p:cNvSpPr>
          <p:nvPr>
            <p:ph type="title"/>
          </p:nvPr>
        </p:nvSpPr>
        <p:spPr/>
        <p:txBody>
          <a:body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xmlns="" id="{0ABFEC2C-D969-FEFF-BABE-232A72C4B297}"/>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a:extLst>
              <a:ext uri="{FF2B5EF4-FFF2-40B4-BE49-F238E27FC236}">
                <a16:creationId xmlns:a16="http://schemas.microsoft.com/office/drawing/2014/main" xmlns="" id="{6209DDBE-563C-D210-4998-F084D6FC9CF1}"/>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a:extLst>
              <a:ext uri="{FF2B5EF4-FFF2-40B4-BE49-F238E27FC236}">
                <a16:creationId xmlns:a16="http://schemas.microsoft.com/office/drawing/2014/main" xmlns="" id="{43F843B8-15CD-8097-8479-820555258329}"/>
              </a:ext>
            </a:extLst>
          </p:cNvPr>
          <p:cNvSpPr>
            <a:spLocks noGrp="1"/>
          </p:cNvSpPr>
          <p:nvPr>
            <p:ph type="dt" sz="half" idx="10"/>
          </p:nvPr>
        </p:nvSpPr>
        <p:spPr/>
        <p:txBody>
          <a:bodyPr/>
          <a:lstStyle/>
          <a:p>
            <a:fld id="{ACC969A4-6D67-4D83-844B-8423D0902F2E}" type="datetimeFigureOut">
              <a:rPr lang="ar-SA" smtClean="0"/>
              <a:t>25/07/45</a:t>
            </a:fld>
            <a:endParaRPr lang="ar-SA"/>
          </a:p>
        </p:txBody>
      </p:sp>
      <p:sp>
        <p:nvSpPr>
          <p:cNvPr id="6" name="عنصر نائب للتذييل 5">
            <a:extLst>
              <a:ext uri="{FF2B5EF4-FFF2-40B4-BE49-F238E27FC236}">
                <a16:creationId xmlns:a16="http://schemas.microsoft.com/office/drawing/2014/main" xmlns="" id="{67FF3665-AB24-3D88-F611-432F420E53C4}"/>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xmlns="" id="{A8E28F77-C554-2768-1B35-4D6A30612598}"/>
              </a:ext>
            </a:extLst>
          </p:cNvPr>
          <p:cNvSpPr>
            <a:spLocks noGrp="1"/>
          </p:cNvSpPr>
          <p:nvPr>
            <p:ph type="sldNum" sz="quarter" idx="12"/>
          </p:nvPr>
        </p:nvSpPr>
        <p:spPr/>
        <p:txBody>
          <a:bodyPr/>
          <a:lstStyle/>
          <a:p>
            <a:fld id="{5C3FEB05-CC5E-49E0-A1B5-D4B9CBC39A72}" type="slidenum">
              <a:rPr lang="ar-SA" smtClean="0"/>
              <a:t>‹#›</a:t>
            </a:fld>
            <a:endParaRPr lang="ar-SA"/>
          </a:p>
        </p:txBody>
      </p:sp>
    </p:spTree>
    <p:extLst>
      <p:ext uri="{BB962C8B-B14F-4D97-AF65-F5344CB8AC3E}">
        <p14:creationId xmlns:p14="http://schemas.microsoft.com/office/powerpoint/2010/main" val="3648684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xmlns="" id="{FF1DE997-3A30-37F4-F9C4-84F15A7A5EC0}"/>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xmlns="" id="{0D099A81-C532-0C21-1FC1-60F59E4119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xmlns="" id="{F1EBDC21-E586-E68F-A82E-46E9167D5B6A}"/>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a:extLst>
              <a:ext uri="{FF2B5EF4-FFF2-40B4-BE49-F238E27FC236}">
                <a16:creationId xmlns:a16="http://schemas.microsoft.com/office/drawing/2014/main" xmlns="" id="{77986D03-6E1B-CFE1-6026-E07ED84966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xmlns="" id="{18CE4867-B104-E7A7-9374-C17CD24DAFE5}"/>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a:extLst>
              <a:ext uri="{FF2B5EF4-FFF2-40B4-BE49-F238E27FC236}">
                <a16:creationId xmlns:a16="http://schemas.microsoft.com/office/drawing/2014/main" xmlns="" id="{8D5EAFDE-7B05-9594-146A-D2C782238833}"/>
              </a:ext>
            </a:extLst>
          </p:cNvPr>
          <p:cNvSpPr>
            <a:spLocks noGrp="1"/>
          </p:cNvSpPr>
          <p:nvPr>
            <p:ph type="dt" sz="half" idx="10"/>
          </p:nvPr>
        </p:nvSpPr>
        <p:spPr/>
        <p:txBody>
          <a:bodyPr/>
          <a:lstStyle/>
          <a:p>
            <a:fld id="{ACC969A4-6D67-4D83-844B-8423D0902F2E}" type="datetimeFigureOut">
              <a:rPr lang="ar-SA" smtClean="0"/>
              <a:t>25/07/45</a:t>
            </a:fld>
            <a:endParaRPr lang="ar-SA"/>
          </a:p>
        </p:txBody>
      </p:sp>
      <p:sp>
        <p:nvSpPr>
          <p:cNvPr id="8" name="عنصر نائب للتذييل 7">
            <a:extLst>
              <a:ext uri="{FF2B5EF4-FFF2-40B4-BE49-F238E27FC236}">
                <a16:creationId xmlns:a16="http://schemas.microsoft.com/office/drawing/2014/main" xmlns="" id="{A5C82665-E7AD-9502-2EC7-A20E37E510AA}"/>
              </a:ext>
            </a:extLst>
          </p:cNvPr>
          <p:cNvSpPr>
            <a:spLocks noGrp="1"/>
          </p:cNvSpPr>
          <p:nvPr>
            <p:ph type="ftr" sz="quarter" idx="11"/>
          </p:nvPr>
        </p:nvSpPr>
        <p:spPr/>
        <p:txBody>
          <a:bodyPr/>
          <a:lstStyle/>
          <a:p>
            <a:endParaRPr lang="ar-SA"/>
          </a:p>
        </p:txBody>
      </p:sp>
      <p:sp>
        <p:nvSpPr>
          <p:cNvPr id="9" name="عنصر نائب لرقم الشريحة 8">
            <a:extLst>
              <a:ext uri="{FF2B5EF4-FFF2-40B4-BE49-F238E27FC236}">
                <a16:creationId xmlns:a16="http://schemas.microsoft.com/office/drawing/2014/main" xmlns="" id="{62BE545C-9A72-7A56-0103-135B73A2AFEC}"/>
              </a:ext>
            </a:extLst>
          </p:cNvPr>
          <p:cNvSpPr>
            <a:spLocks noGrp="1"/>
          </p:cNvSpPr>
          <p:nvPr>
            <p:ph type="sldNum" sz="quarter" idx="12"/>
          </p:nvPr>
        </p:nvSpPr>
        <p:spPr/>
        <p:txBody>
          <a:bodyPr/>
          <a:lstStyle/>
          <a:p>
            <a:fld id="{5C3FEB05-CC5E-49E0-A1B5-D4B9CBC39A72}" type="slidenum">
              <a:rPr lang="ar-SA" smtClean="0"/>
              <a:t>‹#›</a:t>
            </a:fld>
            <a:endParaRPr lang="ar-SA"/>
          </a:p>
        </p:txBody>
      </p:sp>
    </p:spTree>
    <p:extLst>
      <p:ext uri="{BB962C8B-B14F-4D97-AF65-F5344CB8AC3E}">
        <p14:creationId xmlns:p14="http://schemas.microsoft.com/office/powerpoint/2010/main" val="3318839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xmlns="" id="{167E23F5-98BA-C195-ABF0-F53F63F01578}"/>
              </a:ext>
            </a:extLst>
          </p:cNvPr>
          <p:cNvSpPr>
            <a:spLocks noGrp="1"/>
          </p:cNvSpPr>
          <p:nvPr>
            <p:ph type="title"/>
          </p:nvPr>
        </p:nvSpPr>
        <p:spPr/>
        <p:txBody>
          <a:bodyPr/>
          <a:lstStyle/>
          <a:p>
            <a:r>
              <a:rPr lang="ar-SA"/>
              <a:t>انقر لتحرير نمط عنوان الشكل الرئيسي</a:t>
            </a:r>
          </a:p>
        </p:txBody>
      </p:sp>
      <p:sp>
        <p:nvSpPr>
          <p:cNvPr id="3" name="عنصر نائب للتاريخ 2">
            <a:extLst>
              <a:ext uri="{FF2B5EF4-FFF2-40B4-BE49-F238E27FC236}">
                <a16:creationId xmlns:a16="http://schemas.microsoft.com/office/drawing/2014/main" xmlns="" id="{0F5F80C0-9F8A-539D-E6D2-EAE0216F63FD}"/>
              </a:ext>
            </a:extLst>
          </p:cNvPr>
          <p:cNvSpPr>
            <a:spLocks noGrp="1"/>
          </p:cNvSpPr>
          <p:nvPr>
            <p:ph type="dt" sz="half" idx="10"/>
          </p:nvPr>
        </p:nvSpPr>
        <p:spPr/>
        <p:txBody>
          <a:bodyPr/>
          <a:lstStyle/>
          <a:p>
            <a:fld id="{ACC969A4-6D67-4D83-844B-8423D0902F2E}" type="datetimeFigureOut">
              <a:rPr lang="ar-SA" smtClean="0"/>
              <a:t>25/07/45</a:t>
            </a:fld>
            <a:endParaRPr lang="ar-SA"/>
          </a:p>
        </p:txBody>
      </p:sp>
      <p:sp>
        <p:nvSpPr>
          <p:cNvPr id="4" name="عنصر نائب للتذييل 3">
            <a:extLst>
              <a:ext uri="{FF2B5EF4-FFF2-40B4-BE49-F238E27FC236}">
                <a16:creationId xmlns:a16="http://schemas.microsoft.com/office/drawing/2014/main" xmlns="" id="{0B9E0D5C-A68C-4E11-869E-9EB032DA102C}"/>
              </a:ext>
            </a:extLst>
          </p:cNvPr>
          <p:cNvSpPr>
            <a:spLocks noGrp="1"/>
          </p:cNvSpPr>
          <p:nvPr>
            <p:ph type="ftr" sz="quarter" idx="11"/>
          </p:nvPr>
        </p:nvSpPr>
        <p:spPr/>
        <p:txBody>
          <a:bodyPr/>
          <a:lstStyle/>
          <a:p>
            <a:endParaRPr lang="ar-SA"/>
          </a:p>
        </p:txBody>
      </p:sp>
      <p:sp>
        <p:nvSpPr>
          <p:cNvPr id="5" name="عنصر نائب لرقم الشريحة 4">
            <a:extLst>
              <a:ext uri="{FF2B5EF4-FFF2-40B4-BE49-F238E27FC236}">
                <a16:creationId xmlns:a16="http://schemas.microsoft.com/office/drawing/2014/main" xmlns="" id="{7CF7C939-CB45-7F51-16C9-86EDE08C2897}"/>
              </a:ext>
            </a:extLst>
          </p:cNvPr>
          <p:cNvSpPr>
            <a:spLocks noGrp="1"/>
          </p:cNvSpPr>
          <p:nvPr>
            <p:ph type="sldNum" sz="quarter" idx="12"/>
          </p:nvPr>
        </p:nvSpPr>
        <p:spPr/>
        <p:txBody>
          <a:bodyPr/>
          <a:lstStyle/>
          <a:p>
            <a:fld id="{5C3FEB05-CC5E-49E0-A1B5-D4B9CBC39A72}" type="slidenum">
              <a:rPr lang="ar-SA" smtClean="0"/>
              <a:t>‹#›</a:t>
            </a:fld>
            <a:endParaRPr lang="ar-SA"/>
          </a:p>
        </p:txBody>
      </p:sp>
    </p:spTree>
    <p:extLst>
      <p:ext uri="{BB962C8B-B14F-4D97-AF65-F5344CB8AC3E}">
        <p14:creationId xmlns:p14="http://schemas.microsoft.com/office/powerpoint/2010/main" val="18613628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xmlns="" id="{9FAF476C-5656-78D8-0BEB-CED7100FF212}"/>
              </a:ext>
            </a:extLst>
          </p:cNvPr>
          <p:cNvSpPr>
            <a:spLocks noGrp="1"/>
          </p:cNvSpPr>
          <p:nvPr>
            <p:ph type="dt" sz="half" idx="10"/>
          </p:nvPr>
        </p:nvSpPr>
        <p:spPr/>
        <p:txBody>
          <a:bodyPr/>
          <a:lstStyle/>
          <a:p>
            <a:fld id="{ACC969A4-6D67-4D83-844B-8423D0902F2E}" type="datetimeFigureOut">
              <a:rPr lang="ar-SA" smtClean="0"/>
              <a:t>25/07/45</a:t>
            </a:fld>
            <a:endParaRPr lang="ar-SA"/>
          </a:p>
        </p:txBody>
      </p:sp>
      <p:sp>
        <p:nvSpPr>
          <p:cNvPr id="3" name="عنصر نائب للتذييل 2">
            <a:extLst>
              <a:ext uri="{FF2B5EF4-FFF2-40B4-BE49-F238E27FC236}">
                <a16:creationId xmlns:a16="http://schemas.microsoft.com/office/drawing/2014/main" xmlns="" id="{0443C3FE-1648-E9F8-2F5F-C338E5F1DAB8}"/>
              </a:ext>
            </a:extLst>
          </p:cNvPr>
          <p:cNvSpPr>
            <a:spLocks noGrp="1"/>
          </p:cNvSpPr>
          <p:nvPr>
            <p:ph type="ftr" sz="quarter" idx="11"/>
          </p:nvPr>
        </p:nvSpPr>
        <p:spPr/>
        <p:txBody>
          <a:bodyPr/>
          <a:lstStyle/>
          <a:p>
            <a:endParaRPr lang="ar-SA"/>
          </a:p>
        </p:txBody>
      </p:sp>
      <p:sp>
        <p:nvSpPr>
          <p:cNvPr id="4" name="عنصر نائب لرقم الشريحة 3">
            <a:extLst>
              <a:ext uri="{FF2B5EF4-FFF2-40B4-BE49-F238E27FC236}">
                <a16:creationId xmlns:a16="http://schemas.microsoft.com/office/drawing/2014/main" xmlns="" id="{514BB956-CF31-E2D8-A3B5-73528B0E9922}"/>
              </a:ext>
            </a:extLst>
          </p:cNvPr>
          <p:cNvSpPr>
            <a:spLocks noGrp="1"/>
          </p:cNvSpPr>
          <p:nvPr>
            <p:ph type="sldNum" sz="quarter" idx="12"/>
          </p:nvPr>
        </p:nvSpPr>
        <p:spPr/>
        <p:txBody>
          <a:bodyPr/>
          <a:lstStyle/>
          <a:p>
            <a:fld id="{5C3FEB05-CC5E-49E0-A1B5-D4B9CBC39A72}" type="slidenum">
              <a:rPr lang="ar-SA" smtClean="0"/>
              <a:t>‹#›</a:t>
            </a:fld>
            <a:endParaRPr lang="ar-SA"/>
          </a:p>
        </p:txBody>
      </p:sp>
    </p:spTree>
    <p:extLst>
      <p:ext uri="{BB962C8B-B14F-4D97-AF65-F5344CB8AC3E}">
        <p14:creationId xmlns:p14="http://schemas.microsoft.com/office/powerpoint/2010/main" val="41056719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xmlns="" id="{5986A949-81FD-427A-C077-B8FEB9BE1136}"/>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xmlns="" id="{0D780F12-1B53-F935-E907-4DB9ABDDBA1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a:extLst>
              <a:ext uri="{FF2B5EF4-FFF2-40B4-BE49-F238E27FC236}">
                <a16:creationId xmlns:a16="http://schemas.microsoft.com/office/drawing/2014/main" xmlns="" id="{5939A776-F0BD-D49A-F3A9-6C6B68A5A2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xmlns="" id="{C5993472-0343-03F9-C0AA-C20C4A0ED002}"/>
              </a:ext>
            </a:extLst>
          </p:cNvPr>
          <p:cNvSpPr>
            <a:spLocks noGrp="1"/>
          </p:cNvSpPr>
          <p:nvPr>
            <p:ph type="dt" sz="half" idx="10"/>
          </p:nvPr>
        </p:nvSpPr>
        <p:spPr/>
        <p:txBody>
          <a:bodyPr/>
          <a:lstStyle/>
          <a:p>
            <a:fld id="{ACC969A4-6D67-4D83-844B-8423D0902F2E}" type="datetimeFigureOut">
              <a:rPr lang="ar-SA" smtClean="0"/>
              <a:t>25/07/45</a:t>
            </a:fld>
            <a:endParaRPr lang="ar-SA"/>
          </a:p>
        </p:txBody>
      </p:sp>
      <p:sp>
        <p:nvSpPr>
          <p:cNvPr id="6" name="عنصر نائب للتذييل 5">
            <a:extLst>
              <a:ext uri="{FF2B5EF4-FFF2-40B4-BE49-F238E27FC236}">
                <a16:creationId xmlns:a16="http://schemas.microsoft.com/office/drawing/2014/main" xmlns="" id="{66629017-0529-A5B2-B92E-E95EA7C2C4C7}"/>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xmlns="" id="{35AEC2D9-9484-D0EA-2E79-9EF92AB929FB}"/>
              </a:ext>
            </a:extLst>
          </p:cNvPr>
          <p:cNvSpPr>
            <a:spLocks noGrp="1"/>
          </p:cNvSpPr>
          <p:nvPr>
            <p:ph type="sldNum" sz="quarter" idx="12"/>
          </p:nvPr>
        </p:nvSpPr>
        <p:spPr/>
        <p:txBody>
          <a:bodyPr/>
          <a:lstStyle/>
          <a:p>
            <a:fld id="{5C3FEB05-CC5E-49E0-A1B5-D4B9CBC39A72}" type="slidenum">
              <a:rPr lang="ar-SA" smtClean="0"/>
              <a:t>‹#›</a:t>
            </a:fld>
            <a:endParaRPr lang="ar-SA"/>
          </a:p>
        </p:txBody>
      </p:sp>
    </p:spTree>
    <p:extLst>
      <p:ext uri="{BB962C8B-B14F-4D97-AF65-F5344CB8AC3E}">
        <p14:creationId xmlns:p14="http://schemas.microsoft.com/office/powerpoint/2010/main" val="9515589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xmlns="" id="{A552A2A4-8805-E5E3-46BC-B8CD29E170BB}"/>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p>
        </p:txBody>
      </p:sp>
      <p:sp>
        <p:nvSpPr>
          <p:cNvPr id="3" name="عنصر نائب للصورة 2">
            <a:extLst>
              <a:ext uri="{FF2B5EF4-FFF2-40B4-BE49-F238E27FC236}">
                <a16:creationId xmlns:a16="http://schemas.microsoft.com/office/drawing/2014/main" xmlns="" id="{481C9B19-FDCD-EAA5-992E-EB484A050D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a:extLst>
              <a:ext uri="{FF2B5EF4-FFF2-40B4-BE49-F238E27FC236}">
                <a16:creationId xmlns:a16="http://schemas.microsoft.com/office/drawing/2014/main" xmlns="" id="{9110E5BD-13FF-CCCF-BA3A-697F3CAA04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xmlns="" id="{0BD36837-52F7-D50A-D403-6436D62399F5}"/>
              </a:ext>
            </a:extLst>
          </p:cNvPr>
          <p:cNvSpPr>
            <a:spLocks noGrp="1"/>
          </p:cNvSpPr>
          <p:nvPr>
            <p:ph type="dt" sz="half" idx="10"/>
          </p:nvPr>
        </p:nvSpPr>
        <p:spPr/>
        <p:txBody>
          <a:bodyPr/>
          <a:lstStyle/>
          <a:p>
            <a:fld id="{ACC969A4-6D67-4D83-844B-8423D0902F2E}" type="datetimeFigureOut">
              <a:rPr lang="ar-SA" smtClean="0"/>
              <a:t>25/07/45</a:t>
            </a:fld>
            <a:endParaRPr lang="ar-SA"/>
          </a:p>
        </p:txBody>
      </p:sp>
      <p:sp>
        <p:nvSpPr>
          <p:cNvPr id="6" name="عنصر نائب للتذييل 5">
            <a:extLst>
              <a:ext uri="{FF2B5EF4-FFF2-40B4-BE49-F238E27FC236}">
                <a16:creationId xmlns:a16="http://schemas.microsoft.com/office/drawing/2014/main" xmlns="" id="{829C02B8-4279-F052-F078-E89080B81B53}"/>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xmlns="" id="{68315549-B8A7-8A42-ED54-DAC1B4013F02}"/>
              </a:ext>
            </a:extLst>
          </p:cNvPr>
          <p:cNvSpPr>
            <a:spLocks noGrp="1"/>
          </p:cNvSpPr>
          <p:nvPr>
            <p:ph type="sldNum" sz="quarter" idx="12"/>
          </p:nvPr>
        </p:nvSpPr>
        <p:spPr/>
        <p:txBody>
          <a:bodyPr/>
          <a:lstStyle/>
          <a:p>
            <a:fld id="{5C3FEB05-CC5E-49E0-A1B5-D4B9CBC39A72}" type="slidenum">
              <a:rPr lang="ar-SA" smtClean="0"/>
              <a:t>‹#›</a:t>
            </a:fld>
            <a:endParaRPr lang="ar-SA"/>
          </a:p>
        </p:txBody>
      </p:sp>
    </p:spTree>
    <p:extLst>
      <p:ext uri="{BB962C8B-B14F-4D97-AF65-F5344CB8AC3E}">
        <p14:creationId xmlns:p14="http://schemas.microsoft.com/office/powerpoint/2010/main" val="1288708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xmlns="" id="{40954ADB-50E5-DD96-57BE-25CB47E3764E}"/>
              </a:ext>
            </a:extLst>
          </p:cNvPr>
          <p:cNvSpPr>
            <a:spLocks noGrp="1"/>
          </p:cNvSpPr>
          <p:nvPr>
            <p:ph type="title"/>
          </p:nvPr>
        </p:nvSpPr>
        <p:spPr/>
        <p:txBody>
          <a:bodyPr/>
          <a:lstStyle/>
          <a:p>
            <a:r>
              <a:rPr lang="ar-SA"/>
              <a:t>انقر لتحرير نمط عنوان الشكل الرئيسي</a:t>
            </a:r>
          </a:p>
        </p:txBody>
      </p:sp>
      <p:sp>
        <p:nvSpPr>
          <p:cNvPr id="3" name="عنصر نائب للعنوان العمودي 2">
            <a:extLst>
              <a:ext uri="{FF2B5EF4-FFF2-40B4-BE49-F238E27FC236}">
                <a16:creationId xmlns:a16="http://schemas.microsoft.com/office/drawing/2014/main" xmlns="" id="{7EBD8B69-6907-0560-6D6B-7AF7F7FBA1E6}"/>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xmlns="" id="{AD15AA0B-5E89-7C50-6183-7E1B69AF4FE8}"/>
              </a:ext>
            </a:extLst>
          </p:cNvPr>
          <p:cNvSpPr>
            <a:spLocks noGrp="1"/>
          </p:cNvSpPr>
          <p:nvPr>
            <p:ph type="dt" sz="half" idx="10"/>
          </p:nvPr>
        </p:nvSpPr>
        <p:spPr/>
        <p:txBody>
          <a:bodyPr/>
          <a:lstStyle/>
          <a:p>
            <a:fld id="{ACC969A4-6D67-4D83-844B-8423D0902F2E}" type="datetimeFigureOut">
              <a:rPr lang="ar-SA" smtClean="0"/>
              <a:t>25/07/45</a:t>
            </a:fld>
            <a:endParaRPr lang="ar-SA"/>
          </a:p>
        </p:txBody>
      </p:sp>
      <p:sp>
        <p:nvSpPr>
          <p:cNvPr id="5" name="عنصر نائب للتذييل 4">
            <a:extLst>
              <a:ext uri="{FF2B5EF4-FFF2-40B4-BE49-F238E27FC236}">
                <a16:creationId xmlns:a16="http://schemas.microsoft.com/office/drawing/2014/main" xmlns="" id="{0B80F4CD-C804-796D-3A68-F4F733AEBDC6}"/>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xmlns="" id="{FDDF632B-0FC0-B7F0-8845-80D467116457}"/>
              </a:ext>
            </a:extLst>
          </p:cNvPr>
          <p:cNvSpPr>
            <a:spLocks noGrp="1"/>
          </p:cNvSpPr>
          <p:nvPr>
            <p:ph type="sldNum" sz="quarter" idx="12"/>
          </p:nvPr>
        </p:nvSpPr>
        <p:spPr/>
        <p:txBody>
          <a:bodyPr/>
          <a:lstStyle/>
          <a:p>
            <a:fld id="{5C3FEB05-CC5E-49E0-A1B5-D4B9CBC39A72}" type="slidenum">
              <a:rPr lang="ar-SA" smtClean="0"/>
              <a:t>‹#›</a:t>
            </a:fld>
            <a:endParaRPr lang="ar-SA"/>
          </a:p>
        </p:txBody>
      </p:sp>
    </p:spTree>
    <p:extLst>
      <p:ext uri="{BB962C8B-B14F-4D97-AF65-F5344CB8AC3E}">
        <p14:creationId xmlns:p14="http://schemas.microsoft.com/office/powerpoint/2010/main" val="9401253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xmlns="" id="{EA6EE0BF-5532-C8C8-21E9-3D0376E5FF2D}"/>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p>
        </p:txBody>
      </p:sp>
      <p:sp>
        <p:nvSpPr>
          <p:cNvPr id="3" name="عنصر نائب للعنوان العمودي 2">
            <a:extLst>
              <a:ext uri="{FF2B5EF4-FFF2-40B4-BE49-F238E27FC236}">
                <a16:creationId xmlns:a16="http://schemas.microsoft.com/office/drawing/2014/main" xmlns="" id="{77A18FE3-3808-D625-C340-CD1B86E162ED}"/>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xmlns="" id="{1237DBFA-1294-A98A-D178-C66B63DE73E8}"/>
              </a:ext>
            </a:extLst>
          </p:cNvPr>
          <p:cNvSpPr>
            <a:spLocks noGrp="1"/>
          </p:cNvSpPr>
          <p:nvPr>
            <p:ph type="dt" sz="half" idx="10"/>
          </p:nvPr>
        </p:nvSpPr>
        <p:spPr/>
        <p:txBody>
          <a:bodyPr/>
          <a:lstStyle/>
          <a:p>
            <a:fld id="{ACC969A4-6D67-4D83-844B-8423D0902F2E}" type="datetimeFigureOut">
              <a:rPr lang="ar-SA" smtClean="0"/>
              <a:t>25/07/45</a:t>
            </a:fld>
            <a:endParaRPr lang="ar-SA"/>
          </a:p>
        </p:txBody>
      </p:sp>
      <p:sp>
        <p:nvSpPr>
          <p:cNvPr id="5" name="عنصر نائب للتذييل 4">
            <a:extLst>
              <a:ext uri="{FF2B5EF4-FFF2-40B4-BE49-F238E27FC236}">
                <a16:creationId xmlns:a16="http://schemas.microsoft.com/office/drawing/2014/main" xmlns="" id="{FDF15D34-AE2D-DC36-05EC-7E649FBD820D}"/>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xmlns="" id="{BB9223B1-F8A7-5703-91AE-31449C181495}"/>
              </a:ext>
            </a:extLst>
          </p:cNvPr>
          <p:cNvSpPr>
            <a:spLocks noGrp="1"/>
          </p:cNvSpPr>
          <p:nvPr>
            <p:ph type="sldNum" sz="quarter" idx="12"/>
          </p:nvPr>
        </p:nvSpPr>
        <p:spPr/>
        <p:txBody>
          <a:bodyPr/>
          <a:lstStyle/>
          <a:p>
            <a:fld id="{5C3FEB05-CC5E-49E0-A1B5-D4B9CBC39A72}" type="slidenum">
              <a:rPr lang="ar-SA" smtClean="0"/>
              <a:t>‹#›</a:t>
            </a:fld>
            <a:endParaRPr lang="ar-SA"/>
          </a:p>
        </p:txBody>
      </p:sp>
    </p:spTree>
    <p:extLst>
      <p:ext uri="{BB962C8B-B14F-4D97-AF65-F5344CB8AC3E}">
        <p14:creationId xmlns:p14="http://schemas.microsoft.com/office/powerpoint/2010/main" val="2507744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xmlns="" id="{7EABC537-5AE4-98B4-F4D3-8449C0D74FA2}"/>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xmlns="" id="{1E9EE19A-E617-91DC-38AE-34378BF8D5C0}"/>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xmlns="" id="{C0513FF0-1DCA-854E-1003-06300A4ED032}"/>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CC969A4-6D67-4D83-844B-8423D0902F2E}" type="datetimeFigureOut">
              <a:rPr lang="ar-SA" smtClean="0"/>
              <a:t>25/07/45</a:t>
            </a:fld>
            <a:endParaRPr lang="ar-SA"/>
          </a:p>
        </p:txBody>
      </p:sp>
      <p:sp>
        <p:nvSpPr>
          <p:cNvPr id="5" name="عنصر نائب للتذييل 4">
            <a:extLst>
              <a:ext uri="{FF2B5EF4-FFF2-40B4-BE49-F238E27FC236}">
                <a16:creationId xmlns:a16="http://schemas.microsoft.com/office/drawing/2014/main" xmlns="" id="{C851A222-A8B5-D03F-0928-DC689654EBD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a:extLst>
              <a:ext uri="{FF2B5EF4-FFF2-40B4-BE49-F238E27FC236}">
                <a16:creationId xmlns:a16="http://schemas.microsoft.com/office/drawing/2014/main" xmlns="" id="{6BCDC017-5970-7842-72E0-2163E20A74C4}"/>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C3FEB05-CC5E-49E0-A1B5-D4B9CBC39A72}" type="slidenum">
              <a:rPr lang="ar-SA" smtClean="0"/>
              <a:t>‹#›</a:t>
            </a:fld>
            <a:endParaRPr lang="ar-SA"/>
          </a:p>
        </p:txBody>
      </p:sp>
    </p:spTree>
    <p:extLst>
      <p:ext uri="{BB962C8B-B14F-4D97-AF65-F5344CB8AC3E}">
        <p14:creationId xmlns:p14="http://schemas.microsoft.com/office/powerpoint/2010/main" val="23461977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11.jpg"/></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32.jpeg"/></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35.jpeg"/></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2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3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31.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slideLayout" Target="../slideLayouts/slideLayout2.xml"/><Relationship Id="rId7" Type="http://schemas.openxmlformats.org/officeDocument/2006/relationships/image" Target="../media/image46.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2.jpg"/></Relationships>
</file>

<file path=ppt/slides/_rels/slide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3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4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4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4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xmlns="" id="{F5DF33FB-FA80-470D-0A8B-C5ED5DFD9B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2606754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xmlns="" id="{77C80599-FFBD-36A8-038A-EE7ECF860D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Content Placeholder 2">
            <a:extLst>
              <a:ext uri="{FF2B5EF4-FFF2-40B4-BE49-F238E27FC236}">
                <a16:creationId xmlns:a16="http://schemas.microsoft.com/office/drawing/2014/main" xmlns="" id="{30875821-78B7-93F3-B634-2D9CE2E9A3E6}"/>
              </a:ext>
            </a:extLst>
          </p:cNvPr>
          <p:cNvSpPr>
            <a:spLocks noGrp="1"/>
          </p:cNvSpPr>
          <p:nvPr>
            <p:ph idx="1"/>
          </p:nvPr>
        </p:nvSpPr>
        <p:spPr>
          <a:xfrm>
            <a:off x="1988483" y="1204071"/>
            <a:ext cx="8229600" cy="4525963"/>
          </a:xfrm>
        </p:spPr>
        <p:txBody>
          <a:bodyPr>
            <a:normAutofit/>
          </a:bodyPr>
          <a:lstStyle/>
          <a:p>
            <a:pPr marL="0" indent="0" algn="ctr">
              <a:buNone/>
            </a:pPr>
            <a:endParaRPr lang="en-US" sz="4800" b="1" dirty="0"/>
          </a:p>
          <a:p>
            <a:pPr marL="0" indent="0" algn="ctr">
              <a:buNone/>
            </a:pPr>
            <a:r>
              <a:rPr lang="ar-SA" sz="4800" b="1" dirty="0"/>
              <a:t>المحور التاسع : </a:t>
            </a:r>
          </a:p>
          <a:p>
            <a:pPr marL="0" indent="0" algn="ctr">
              <a:buNone/>
            </a:pPr>
            <a:r>
              <a:rPr lang="ar-AE" sz="4800" b="1" dirty="0"/>
              <a:t>التأهب والاستجابة لحالات الطوارئ</a:t>
            </a:r>
            <a:endParaRPr lang="ar-SA" sz="4800" b="1" dirty="0"/>
          </a:p>
          <a:p>
            <a:pPr marL="0" indent="0" algn="ctr">
              <a:buNone/>
            </a:pPr>
            <a:r>
              <a:rPr lang="ar-SA" sz="4800" b="1" dirty="0">
                <a:solidFill>
                  <a:srgbClr val="70942F"/>
                </a:solidFill>
              </a:rPr>
              <a:t>الدفاع المدني </a:t>
            </a:r>
            <a:endParaRPr lang="en-US" sz="4800" b="1" dirty="0">
              <a:solidFill>
                <a:srgbClr val="70942F"/>
              </a:solidFill>
            </a:endParaRPr>
          </a:p>
          <a:p>
            <a:pPr marL="0" indent="0" algn="ctr">
              <a:buNone/>
            </a:pPr>
            <a:r>
              <a:rPr lang="ar-AE" sz="4800" b="1" dirty="0">
                <a:solidFill>
                  <a:srgbClr val="FF0000"/>
                </a:solidFill>
              </a:rPr>
              <a:t> </a:t>
            </a:r>
            <a:endParaRPr lang="ar-SA" sz="4800" b="1" dirty="0">
              <a:solidFill>
                <a:srgbClr val="FF0000"/>
              </a:solidFill>
            </a:endParaRPr>
          </a:p>
        </p:txBody>
      </p:sp>
    </p:spTree>
    <p:extLst>
      <p:ext uri="{BB962C8B-B14F-4D97-AF65-F5344CB8AC3E}">
        <p14:creationId xmlns:p14="http://schemas.microsoft.com/office/powerpoint/2010/main" val="3245505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xmlns="" id="{B6D8FA91-FC8C-DE0D-A9A8-046B0EE705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xmlns="" id="{8B6F9ACE-F830-B646-A499-708AF66BC691}"/>
              </a:ext>
            </a:extLst>
          </p:cNvPr>
          <p:cNvSpPr>
            <a:spLocks noGrp="1"/>
          </p:cNvSpPr>
          <p:nvPr>
            <p:ph type="title"/>
          </p:nvPr>
        </p:nvSpPr>
        <p:spPr>
          <a:xfrm>
            <a:off x="2207340" y="274638"/>
            <a:ext cx="8229600" cy="1143000"/>
          </a:xfrm>
        </p:spPr>
        <p:txBody>
          <a:bodyPr>
            <a:normAutofit/>
          </a:bodyPr>
          <a:lstStyle/>
          <a:p>
            <a:pPr algn="r"/>
            <a:r>
              <a:rPr lang="ar-SA" sz="2000" b="1" dirty="0"/>
              <a:t>76.</a:t>
            </a:r>
            <a:r>
              <a:rPr lang="ar-AE" sz="2000" b="1" dirty="0"/>
              <a:t> تشكلت لجنة فرعية للتأهب لحالات الطوارئ والاستجابة لها، وتم توجيهها وتم تعيين مهام الأعضاء</a:t>
            </a:r>
            <a:endParaRPr lang="ar-SA" sz="2000" b="1" dirty="0"/>
          </a:p>
        </p:txBody>
      </p:sp>
      <p:sp>
        <p:nvSpPr>
          <p:cNvPr id="9" name="مربع نص 8">
            <a:extLst>
              <a:ext uri="{FF2B5EF4-FFF2-40B4-BE49-F238E27FC236}">
                <a16:creationId xmlns:a16="http://schemas.microsoft.com/office/drawing/2014/main" xmlns="" id="{087DAF3F-6709-7BBB-00D9-F72259DE70BA}"/>
              </a:ext>
            </a:extLst>
          </p:cNvPr>
          <p:cNvSpPr txBox="1"/>
          <p:nvPr/>
        </p:nvSpPr>
        <p:spPr>
          <a:xfrm>
            <a:off x="1557100" y="1417638"/>
            <a:ext cx="8879840" cy="1938992"/>
          </a:xfrm>
          <a:prstGeom prst="rect">
            <a:avLst/>
          </a:prstGeom>
          <a:noFill/>
        </p:spPr>
        <p:txBody>
          <a:bodyPr wrap="square" rtlCol="1">
            <a:spAutoFit/>
          </a:bodyPr>
          <a:lstStyle/>
          <a:p>
            <a:r>
              <a:rPr lang="ar-SA" sz="2400" b="1" dirty="0">
                <a:solidFill>
                  <a:srgbClr val="C00000"/>
                </a:solidFill>
              </a:rPr>
              <a:t>بناءً على ما تم رصده من قبل لجنة التأهب لحالات الطوارئ والاستجابة لها تم رصد أكثر من 64 بئر مكشوفة قد تعرض حياة السكان للخطر وبناءً على ذلك تم رفع التوصيات بتغطية هذه الابار وكان هنالك تفاعل من أفراد المجتمع وتم تغطية الابار بشكل كلي بمبادرة من أهالي مدينة </a:t>
            </a:r>
            <a:r>
              <a:rPr lang="ar-SA" sz="2400" b="1" dirty="0" err="1">
                <a:solidFill>
                  <a:srgbClr val="C00000"/>
                </a:solidFill>
              </a:rPr>
              <a:t>طريب</a:t>
            </a:r>
            <a:r>
              <a:rPr lang="ar-SA" sz="2400" b="1" dirty="0">
                <a:solidFill>
                  <a:srgbClr val="C00000"/>
                </a:solidFill>
              </a:rPr>
              <a:t> الصحية وبإشراف ومتابعة من قبل لجنة التأهب لحالات الطوارئ و الاستجابة لها.</a:t>
            </a:r>
          </a:p>
        </p:txBody>
      </p:sp>
      <p:sp>
        <p:nvSpPr>
          <p:cNvPr id="4" name="مربع نص 3">
            <a:extLst>
              <a:ext uri="{FF2B5EF4-FFF2-40B4-BE49-F238E27FC236}">
                <a16:creationId xmlns:a16="http://schemas.microsoft.com/office/drawing/2014/main" xmlns="" id="{67B52CDA-A706-69D4-DE50-DA5C6534D4C8}"/>
              </a:ext>
            </a:extLst>
          </p:cNvPr>
          <p:cNvSpPr txBox="1"/>
          <p:nvPr/>
        </p:nvSpPr>
        <p:spPr>
          <a:xfrm>
            <a:off x="1851889" y="3914855"/>
            <a:ext cx="8488222" cy="584775"/>
          </a:xfrm>
          <a:prstGeom prst="rect">
            <a:avLst/>
          </a:prstGeom>
          <a:noFill/>
        </p:spPr>
        <p:txBody>
          <a:bodyPr wrap="none" rtlCol="1">
            <a:spAutoFit/>
          </a:bodyPr>
          <a:lstStyle/>
          <a:p>
            <a:r>
              <a:rPr lang="ar-SA" sz="3200" dirty="0">
                <a:solidFill>
                  <a:srgbClr val="C00000"/>
                </a:solidFill>
              </a:rPr>
              <a:t>(كانت هذه المبادرة نقطة انطلاق تغطية الابار في منطقة عسير )</a:t>
            </a:r>
          </a:p>
        </p:txBody>
      </p:sp>
    </p:spTree>
    <p:extLst>
      <p:ext uri="{BB962C8B-B14F-4D97-AF65-F5344CB8AC3E}">
        <p14:creationId xmlns:p14="http://schemas.microsoft.com/office/powerpoint/2010/main" val="21794399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xmlns="" id="{B6D8FA91-FC8C-DE0D-A9A8-046B0EE705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xmlns="" id="{8B6F9ACE-F830-B646-A499-708AF66BC691}"/>
              </a:ext>
            </a:extLst>
          </p:cNvPr>
          <p:cNvSpPr>
            <a:spLocks noGrp="1"/>
          </p:cNvSpPr>
          <p:nvPr>
            <p:ph type="title"/>
          </p:nvPr>
        </p:nvSpPr>
        <p:spPr>
          <a:xfrm>
            <a:off x="2207340" y="274638"/>
            <a:ext cx="8229600" cy="1143000"/>
          </a:xfrm>
        </p:spPr>
        <p:txBody>
          <a:bodyPr>
            <a:normAutofit/>
          </a:bodyPr>
          <a:lstStyle/>
          <a:p>
            <a:pPr algn="r"/>
            <a:r>
              <a:rPr lang="ar-SA" sz="2000" b="1" dirty="0"/>
              <a:t>76.</a:t>
            </a:r>
            <a:r>
              <a:rPr lang="ar-AE" sz="2000" b="1" dirty="0"/>
              <a:t> تشكلت لجنة فرعية للتأهب لحالات الطوارئ والاستجابة لها، وتم توجيهها وتم تعيين مهام الأعضاء</a:t>
            </a:r>
            <a:endParaRPr lang="ar-SA" sz="2000" b="1" dirty="0"/>
          </a:p>
        </p:txBody>
      </p:sp>
      <p:pic>
        <p:nvPicPr>
          <p:cNvPr id="5" name="صورة 4">
            <a:extLst>
              <a:ext uri="{FF2B5EF4-FFF2-40B4-BE49-F238E27FC236}">
                <a16:creationId xmlns:a16="http://schemas.microsoft.com/office/drawing/2014/main" xmlns="" id="{503FF020-6435-2CD5-247B-DCF8D74969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9519" y="1170838"/>
            <a:ext cx="3359309" cy="5138522"/>
          </a:xfrm>
          <a:prstGeom prst="rect">
            <a:avLst/>
          </a:prstGeom>
          <a:ln>
            <a:noFill/>
          </a:ln>
          <a:effectLst>
            <a:outerShdw blurRad="292100" dist="139700" dir="2700000" algn="tl" rotWithShape="0">
              <a:srgbClr val="333333">
                <a:alpha val="65000"/>
              </a:srgbClr>
            </a:outerShdw>
          </a:effectLst>
        </p:spPr>
      </p:pic>
      <p:pic>
        <p:nvPicPr>
          <p:cNvPr id="7" name="صورة 6">
            <a:extLst>
              <a:ext uri="{FF2B5EF4-FFF2-40B4-BE49-F238E27FC236}">
                <a16:creationId xmlns:a16="http://schemas.microsoft.com/office/drawing/2014/main" xmlns="" id="{A97A25CF-C02D-9356-8A32-58182F5C73D7}"/>
              </a:ext>
            </a:extLst>
          </p:cNvPr>
          <p:cNvPicPr>
            <a:picLocks noChangeAspect="1"/>
          </p:cNvPicPr>
          <p:nvPr/>
        </p:nvPicPr>
        <p:blipFill rotWithShape="1">
          <a:blip r:embed="rId4">
            <a:extLst>
              <a:ext uri="{28A0092B-C50C-407E-A947-70E740481C1C}">
                <a14:useLocalDpi xmlns:a14="http://schemas.microsoft.com/office/drawing/2010/main" val="0"/>
              </a:ext>
            </a:extLst>
          </a:blip>
          <a:srcRect t="10814" b="23852"/>
          <a:stretch/>
        </p:blipFill>
        <p:spPr>
          <a:xfrm>
            <a:off x="5838347" y="1170838"/>
            <a:ext cx="3359309" cy="5138522"/>
          </a:xfrm>
          <a:prstGeom prst="rect">
            <a:avLst/>
          </a:prstGeom>
          <a:ln>
            <a:noFill/>
          </a:ln>
          <a:effectLst>
            <a:outerShdw blurRad="292100" dist="139700" dir="2700000" algn="tl" rotWithShape="0">
              <a:srgbClr val="333333">
                <a:alpha val="65000"/>
              </a:srgbClr>
            </a:outerShdw>
          </a:effectLst>
        </p:spPr>
      </p:pic>
      <p:sp>
        <p:nvSpPr>
          <p:cNvPr id="8" name="مربع نص 7">
            <a:extLst>
              <a:ext uri="{FF2B5EF4-FFF2-40B4-BE49-F238E27FC236}">
                <a16:creationId xmlns:a16="http://schemas.microsoft.com/office/drawing/2014/main" xmlns="" id="{6E56CE3B-96F0-DB21-68A3-BE35371DF6B0}"/>
              </a:ext>
            </a:extLst>
          </p:cNvPr>
          <p:cNvSpPr txBox="1"/>
          <p:nvPr/>
        </p:nvSpPr>
        <p:spPr>
          <a:xfrm>
            <a:off x="9367520" y="2580640"/>
            <a:ext cx="2702560" cy="1200329"/>
          </a:xfrm>
          <a:prstGeom prst="rect">
            <a:avLst/>
          </a:prstGeom>
          <a:noFill/>
        </p:spPr>
        <p:txBody>
          <a:bodyPr wrap="square" rtlCol="1">
            <a:spAutoFit/>
          </a:bodyPr>
          <a:lstStyle/>
          <a:p>
            <a:r>
              <a:rPr lang="ar-SA" sz="2400" b="1" dirty="0">
                <a:solidFill>
                  <a:srgbClr val="C00000"/>
                </a:solidFill>
              </a:rPr>
              <a:t>جانب من اجتماعات اللجنة وتكريم المشاركين في المبادرة.</a:t>
            </a:r>
          </a:p>
        </p:txBody>
      </p:sp>
    </p:spTree>
    <p:extLst>
      <p:ext uri="{BB962C8B-B14F-4D97-AF65-F5344CB8AC3E}">
        <p14:creationId xmlns:p14="http://schemas.microsoft.com/office/powerpoint/2010/main" val="5961515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xmlns="" id="{B6D8FA91-FC8C-DE0D-A9A8-046B0EE705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xmlns="" id="{8B6F9ACE-F830-B646-A499-708AF66BC691}"/>
              </a:ext>
            </a:extLst>
          </p:cNvPr>
          <p:cNvSpPr>
            <a:spLocks noGrp="1"/>
          </p:cNvSpPr>
          <p:nvPr>
            <p:ph type="title"/>
          </p:nvPr>
        </p:nvSpPr>
        <p:spPr>
          <a:xfrm>
            <a:off x="2207340" y="274638"/>
            <a:ext cx="8229600" cy="1143000"/>
          </a:xfrm>
        </p:spPr>
        <p:txBody>
          <a:bodyPr>
            <a:normAutofit/>
          </a:bodyPr>
          <a:lstStyle/>
          <a:p>
            <a:pPr algn="r"/>
            <a:r>
              <a:rPr lang="ar-SA" sz="2000" b="1" dirty="0"/>
              <a:t>76.</a:t>
            </a:r>
            <a:r>
              <a:rPr lang="ar-AE" sz="2000" b="1" dirty="0"/>
              <a:t> تشكلت لجنة فرعية للتأهب لحالات الطوارئ والاستجابة لها، وتم توجيهها وتم تعيين مهام الأعضاء</a:t>
            </a:r>
            <a:endParaRPr lang="ar-SA" sz="2000" b="1" dirty="0"/>
          </a:p>
        </p:txBody>
      </p:sp>
      <p:sp>
        <p:nvSpPr>
          <p:cNvPr id="8" name="مربع نص 7">
            <a:extLst>
              <a:ext uri="{FF2B5EF4-FFF2-40B4-BE49-F238E27FC236}">
                <a16:creationId xmlns:a16="http://schemas.microsoft.com/office/drawing/2014/main" xmlns="" id="{6E56CE3B-96F0-DB21-68A3-BE35371DF6B0}"/>
              </a:ext>
            </a:extLst>
          </p:cNvPr>
          <p:cNvSpPr txBox="1"/>
          <p:nvPr/>
        </p:nvSpPr>
        <p:spPr>
          <a:xfrm>
            <a:off x="9367520" y="2580640"/>
            <a:ext cx="2702560" cy="1569660"/>
          </a:xfrm>
          <a:prstGeom prst="rect">
            <a:avLst/>
          </a:prstGeom>
          <a:noFill/>
        </p:spPr>
        <p:txBody>
          <a:bodyPr wrap="square" rtlCol="1">
            <a:spAutoFit/>
          </a:bodyPr>
          <a:lstStyle/>
          <a:p>
            <a:pPr algn="ctr"/>
            <a:r>
              <a:rPr lang="ar-SA" sz="2400" b="1" dirty="0">
                <a:solidFill>
                  <a:srgbClr val="C00000"/>
                </a:solidFill>
              </a:rPr>
              <a:t>عرض مرئي من إشراف رئيس اللجنة وعدد من الأهالي على تطبيق المبادرة</a:t>
            </a:r>
          </a:p>
        </p:txBody>
      </p:sp>
      <p:pic>
        <p:nvPicPr>
          <p:cNvPr id="4" name="فديو الابار">
            <a:hlinkClick r:id="" action="ppaction://media"/>
            <a:extLst>
              <a:ext uri="{FF2B5EF4-FFF2-40B4-BE49-F238E27FC236}">
                <a16:creationId xmlns:a16="http://schemas.microsoft.com/office/drawing/2014/main" xmlns="" id="{322C76CB-4648-42E4-8009-A1CEB78F13C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26160" y="1143000"/>
            <a:ext cx="8128000" cy="4572000"/>
          </a:xfrm>
          <a:prstGeom prst="rect">
            <a:avLst/>
          </a:prstGeom>
        </p:spPr>
      </p:pic>
    </p:spTree>
    <p:extLst>
      <p:ext uri="{BB962C8B-B14F-4D97-AF65-F5344CB8AC3E}">
        <p14:creationId xmlns:p14="http://schemas.microsoft.com/office/powerpoint/2010/main" val="1501512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05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xmlns="" id="{B6D8FA91-FC8C-DE0D-A9A8-046B0EE705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xmlns="" id="{8B6F9ACE-F830-B646-A499-708AF66BC691}"/>
              </a:ext>
            </a:extLst>
          </p:cNvPr>
          <p:cNvSpPr>
            <a:spLocks noGrp="1"/>
          </p:cNvSpPr>
          <p:nvPr>
            <p:ph type="title"/>
          </p:nvPr>
        </p:nvSpPr>
        <p:spPr>
          <a:xfrm>
            <a:off x="2207340" y="274638"/>
            <a:ext cx="8229600" cy="1143000"/>
          </a:xfrm>
        </p:spPr>
        <p:txBody>
          <a:bodyPr>
            <a:normAutofit/>
          </a:bodyPr>
          <a:lstStyle/>
          <a:p>
            <a:pPr algn="r"/>
            <a:r>
              <a:rPr lang="ar-SA" sz="2000" b="1" dirty="0"/>
              <a:t>76.</a:t>
            </a:r>
            <a:r>
              <a:rPr lang="ar-AE" sz="2000" b="1" dirty="0"/>
              <a:t> تشكلت لجنة فرعية للتأهب لحالات الطوارئ والاستجابة لها، وتم توجيهها وتم تعيين مهام الأعضاء</a:t>
            </a:r>
            <a:endParaRPr lang="ar-SA" sz="2000" b="1" dirty="0"/>
          </a:p>
        </p:txBody>
      </p:sp>
      <p:pic>
        <p:nvPicPr>
          <p:cNvPr id="5" name="صورة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2879" y="1008999"/>
            <a:ext cx="3787895" cy="5354352"/>
          </a:xfrm>
          <a:prstGeom prst="rect">
            <a:avLst/>
          </a:prstGeom>
        </p:spPr>
      </p:pic>
    </p:spTree>
    <p:extLst>
      <p:ext uri="{BB962C8B-B14F-4D97-AF65-F5344CB8AC3E}">
        <p14:creationId xmlns:p14="http://schemas.microsoft.com/office/powerpoint/2010/main" val="5120710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xmlns="" id="{CD609416-C944-D28C-7C28-8AD7C3C3D3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xmlns="" id="{D298A95E-7330-4388-9785-13B0818C0883}"/>
              </a:ext>
            </a:extLst>
          </p:cNvPr>
          <p:cNvSpPr>
            <a:spLocks noGrp="1"/>
          </p:cNvSpPr>
          <p:nvPr>
            <p:ph type="title"/>
          </p:nvPr>
        </p:nvSpPr>
        <p:spPr>
          <a:xfrm>
            <a:off x="2138518" y="274638"/>
            <a:ext cx="8229600" cy="1143000"/>
          </a:xfrm>
        </p:spPr>
        <p:txBody>
          <a:bodyPr>
            <a:normAutofit/>
          </a:bodyPr>
          <a:lstStyle/>
          <a:p>
            <a:pPr algn="r"/>
            <a:r>
              <a:rPr lang="ar-SA" sz="2000" b="1" dirty="0"/>
              <a:t>75</a:t>
            </a:r>
            <a:r>
              <a:rPr lang="ar-AE" sz="2000" b="1" dirty="0"/>
              <a:t> . تم تحديد حالات الطوارئ المعروفة التي وقعت في السنوات الــــ 20 الماضية تم توثيق عدد الضحايا والبنية التحتية المحلية التي تضررت أو دُمرت.</a:t>
            </a:r>
            <a:endParaRPr lang="ar-SA" sz="2000" b="1" dirty="0"/>
          </a:p>
        </p:txBody>
      </p:sp>
      <p:pic>
        <p:nvPicPr>
          <p:cNvPr id="9" name="صورة 8">
            <a:extLst>
              <a:ext uri="{FF2B5EF4-FFF2-40B4-BE49-F238E27FC236}">
                <a16:creationId xmlns:a16="http://schemas.microsoft.com/office/drawing/2014/main" xmlns="" id="{17D35D73-FFD6-5CDC-7DF7-F4A835DF249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74117"/>
          <a:stretch/>
        </p:blipFill>
        <p:spPr>
          <a:xfrm>
            <a:off x="6392256" y="1420584"/>
            <a:ext cx="5613332" cy="3352364"/>
          </a:xfrm>
          <a:prstGeom prst="rect">
            <a:avLst/>
          </a:prstGeom>
          <a:ln>
            <a:noFill/>
          </a:ln>
          <a:effectLst>
            <a:outerShdw blurRad="292100" dist="139700" dir="2700000" algn="tl" rotWithShape="0">
              <a:srgbClr val="333333">
                <a:alpha val="65000"/>
              </a:srgbClr>
            </a:outerShdw>
          </a:effectLst>
        </p:spPr>
      </p:pic>
      <p:pic>
        <p:nvPicPr>
          <p:cNvPr id="11" name="صورة 10">
            <a:extLst>
              <a:ext uri="{FF2B5EF4-FFF2-40B4-BE49-F238E27FC236}">
                <a16:creationId xmlns:a16="http://schemas.microsoft.com/office/drawing/2014/main" xmlns="" id="{8F1F34DF-0D74-5F2C-9DE9-26AF6B66878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74117"/>
          <a:stretch/>
        </p:blipFill>
        <p:spPr>
          <a:xfrm>
            <a:off x="835742" y="1417638"/>
            <a:ext cx="5613332" cy="3355310"/>
          </a:xfrm>
          <a:prstGeom prst="rect">
            <a:avLst/>
          </a:prstGeom>
          <a:ln>
            <a:noFill/>
          </a:ln>
          <a:effectLst>
            <a:outerShdw blurRad="292100" dist="139700" dir="2700000" algn="tl" rotWithShape="0">
              <a:srgbClr val="333333">
                <a:alpha val="65000"/>
              </a:srgbClr>
            </a:outerShdw>
          </a:effectLst>
        </p:spPr>
      </p:pic>
      <p:pic>
        <p:nvPicPr>
          <p:cNvPr id="14" name="صورة 13">
            <a:extLst>
              <a:ext uri="{FF2B5EF4-FFF2-40B4-BE49-F238E27FC236}">
                <a16:creationId xmlns:a16="http://schemas.microsoft.com/office/drawing/2014/main" xmlns="" id="{45B0E7EF-A1B4-D3D8-2FC9-45D868DCD63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25748" y="5039360"/>
            <a:ext cx="1413430" cy="1275200"/>
          </a:xfrm>
          <a:prstGeom prst="rect">
            <a:avLst/>
          </a:prstGeom>
        </p:spPr>
      </p:pic>
    </p:spTree>
    <p:extLst>
      <p:ext uri="{BB962C8B-B14F-4D97-AF65-F5344CB8AC3E}">
        <p14:creationId xmlns:p14="http://schemas.microsoft.com/office/powerpoint/2010/main" val="2314527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xmlns="" id="{CD609416-C944-D28C-7C28-8AD7C3C3D3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xmlns="" id="{D298A95E-7330-4388-9785-13B0818C0883}"/>
              </a:ext>
            </a:extLst>
          </p:cNvPr>
          <p:cNvSpPr>
            <a:spLocks noGrp="1"/>
          </p:cNvSpPr>
          <p:nvPr>
            <p:ph type="title"/>
          </p:nvPr>
        </p:nvSpPr>
        <p:spPr>
          <a:xfrm>
            <a:off x="2138518" y="274638"/>
            <a:ext cx="8229600" cy="1143000"/>
          </a:xfrm>
        </p:spPr>
        <p:txBody>
          <a:bodyPr>
            <a:normAutofit/>
          </a:bodyPr>
          <a:lstStyle/>
          <a:p>
            <a:pPr algn="r"/>
            <a:r>
              <a:rPr lang="ar-SA" sz="2000" b="1" dirty="0"/>
              <a:t>75</a:t>
            </a:r>
            <a:r>
              <a:rPr lang="ar-AE" sz="2000" b="1" dirty="0"/>
              <a:t> . تم تحديد حالات الطوارئ المعروفة التي وقعت في السنوات الــــ 20 الماضية تم توثيق عدد الضحايا والبنية التحتية المحلية التي تضررت أو دُمرت.</a:t>
            </a:r>
            <a:endParaRPr lang="ar-SA" sz="2000" b="1" dirty="0"/>
          </a:p>
        </p:txBody>
      </p:sp>
      <p:pic>
        <p:nvPicPr>
          <p:cNvPr id="4" name="صورة 3">
            <a:extLst>
              <a:ext uri="{FF2B5EF4-FFF2-40B4-BE49-F238E27FC236}">
                <a16:creationId xmlns:a16="http://schemas.microsoft.com/office/drawing/2014/main" xmlns="" id="{CFA0C38F-1661-7861-1497-751EBB4292E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73074"/>
          <a:stretch/>
        </p:blipFill>
        <p:spPr>
          <a:xfrm>
            <a:off x="6096000" y="1692276"/>
            <a:ext cx="6096000" cy="3438085"/>
          </a:xfrm>
          <a:prstGeom prst="rect">
            <a:avLst/>
          </a:prstGeom>
          <a:ln>
            <a:noFill/>
          </a:ln>
          <a:effectLst>
            <a:outerShdw blurRad="292100" dist="139700" dir="2700000" algn="tl" rotWithShape="0">
              <a:srgbClr val="333333">
                <a:alpha val="65000"/>
              </a:srgbClr>
            </a:outerShdw>
          </a:effectLst>
        </p:spPr>
      </p:pic>
      <p:pic>
        <p:nvPicPr>
          <p:cNvPr id="5" name="صورة 4">
            <a:extLst>
              <a:ext uri="{FF2B5EF4-FFF2-40B4-BE49-F238E27FC236}">
                <a16:creationId xmlns:a16="http://schemas.microsoft.com/office/drawing/2014/main" xmlns="" id="{68646D50-6C50-A69A-D786-1B25B2985EA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73074"/>
          <a:stretch/>
        </p:blipFill>
        <p:spPr>
          <a:xfrm>
            <a:off x="834986" y="1855277"/>
            <a:ext cx="5261014" cy="3275083"/>
          </a:xfrm>
          <a:prstGeom prst="rect">
            <a:avLst/>
          </a:prstGeom>
          <a:ln>
            <a:noFill/>
          </a:ln>
          <a:effectLst>
            <a:outerShdw blurRad="292100" dist="139700" dir="2700000" algn="tl" rotWithShape="0">
              <a:srgbClr val="333333">
                <a:alpha val="65000"/>
              </a:srgbClr>
            </a:outerShdw>
          </a:effectLst>
        </p:spPr>
      </p:pic>
      <p:pic>
        <p:nvPicPr>
          <p:cNvPr id="12" name="صورة 11">
            <a:extLst>
              <a:ext uri="{FF2B5EF4-FFF2-40B4-BE49-F238E27FC236}">
                <a16:creationId xmlns:a16="http://schemas.microsoft.com/office/drawing/2014/main" xmlns="" id="{AB9129A6-9D81-4927-3427-7CD434AB135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25748" y="5039360"/>
            <a:ext cx="1413430" cy="1275200"/>
          </a:xfrm>
          <a:prstGeom prst="rect">
            <a:avLst/>
          </a:prstGeom>
        </p:spPr>
      </p:pic>
    </p:spTree>
    <p:extLst>
      <p:ext uri="{BB962C8B-B14F-4D97-AF65-F5344CB8AC3E}">
        <p14:creationId xmlns:p14="http://schemas.microsoft.com/office/powerpoint/2010/main" val="9137341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xmlns="" id="{CD609416-C944-D28C-7C28-8AD7C3C3D3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xmlns="" id="{D298A95E-7330-4388-9785-13B0818C0883}"/>
              </a:ext>
            </a:extLst>
          </p:cNvPr>
          <p:cNvSpPr>
            <a:spLocks noGrp="1"/>
          </p:cNvSpPr>
          <p:nvPr>
            <p:ph type="title"/>
          </p:nvPr>
        </p:nvSpPr>
        <p:spPr>
          <a:xfrm>
            <a:off x="2138518" y="274638"/>
            <a:ext cx="8229600" cy="1143000"/>
          </a:xfrm>
        </p:spPr>
        <p:txBody>
          <a:bodyPr>
            <a:normAutofit/>
          </a:bodyPr>
          <a:lstStyle/>
          <a:p>
            <a:pPr algn="r"/>
            <a:r>
              <a:rPr lang="ar-SA" sz="2000" b="1" dirty="0"/>
              <a:t>75</a:t>
            </a:r>
            <a:r>
              <a:rPr lang="ar-AE" sz="2000" b="1" dirty="0"/>
              <a:t> . تم تحديد حالات الطوارئ المعروفة التي وقعت في السنوات الــــ 20 الماضية تم توثيق عدد الضحايا والبنية التحتية المحلية التي تضررت أو دُمرت.</a:t>
            </a:r>
            <a:endParaRPr lang="ar-SA" sz="2000" b="1" dirty="0"/>
          </a:p>
        </p:txBody>
      </p:sp>
      <p:pic>
        <p:nvPicPr>
          <p:cNvPr id="7" name="صورة 6">
            <a:extLst>
              <a:ext uri="{FF2B5EF4-FFF2-40B4-BE49-F238E27FC236}">
                <a16:creationId xmlns:a16="http://schemas.microsoft.com/office/drawing/2014/main" xmlns="" id="{C91E41AA-2467-6AF0-4C34-A50384AF5FEC}"/>
              </a:ext>
            </a:extLst>
          </p:cNvPr>
          <p:cNvPicPr>
            <a:picLocks noChangeAspect="1"/>
          </p:cNvPicPr>
          <p:nvPr/>
        </p:nvPicPr>
        <p:blipFill rotWithShape="1">
          <a:blip r:embed="rId3">
            <a:extLst>
              <a:ext uri="{28A0092B-C50C-407E-A947-70E740481C1C}">
                <a14:useLocalDpi xmlns:a14="http://schemas.microsoft.com/office/drawing/2010/main" val="0"/>
              </a:ext>
            </a:extLst>
          </a:blip>
          <a:srcRect b="73289"/>
          <a:stretch/>
        </p:blipFill>
        <p:spPr>
          <a:xfrm>
            <a:off x="1048783" y="1692276"/>
            <a:ext cx="10638894" cy="2707004"/>
          </a:xfrm>
          <a:prstGeom prst="rect">
            <a:avLst/>
          </a:prstGeom>
          <a:ln>
            <a:noFill/>
          </a:ln>
          <a:effectLst>
            <a:outerShdw blurRad="292100" dist="139700" dir="2700000" algn="tl" rotWithShape="0">
              <a:srgbClr val="333333">
                <a:alpha val="65000"/>
              </a:srgbClr>
            </a:outerShdw>
          </a:effectLst>
        </p:spPr>
      </p:pic>
      <p:sp>
        <p:nvSpPr>
          <p:cNvPr id="8" name="مربع نص 7">
            <a:extLst>
              <a:ext uri="{FF2B5EF4-FFF2-40B4-BE49-F238E27FC236}">
                <a16:creationId xmlns:a16="http://schemas.microsoft.com/office/drawing/2014/main" xmlns="" id="{ED56C2ED-6EFA-4EF3-864F-0F97053E4FCC}"/>
              </a:ext>
            </a:extLst>
          </p:cNvPr>
          <p:cNvSpPr txBox="1"/>
          <p:nvPr/>
        </p:nvSpPr>
        <p:spPr>
          <a:xfrm>
            <a:off x="3091010" y="4673918"/>
            <a:ext cx="6009979" cy="461665"/>
          </a:xfrm>
          <a:prstGeom prst="rect">
            <a:avLst/>
          </a:prstGeom>
          <a:noFill/>
        </p:spPr>
        <p:txBody>
          <a:bodyPr wrap="none" rtlCol="1">
            <a:spAutoFit/>
          </a:bodyPr>
          <a:lstStyle/>
          <a:p>
            <a:r>
              <a:rPr lang="ar-SA" sz="2400" b="1" dirty="0">
                <a:solidFill>
                  <a:srgbClr val="C00000"/>
                </a:solidFill>
              </a:rPr>
              <a:t>تم الانتهاء بالعمل بنظام الحوادث القديم في 1444/05/30</a:t>
            </a:r>
          </a:p>
        </p:txBody>
      </p:sp>
      <p:pic>
        <p:nvPicPr>
          <p:cNvPr id="9" name="صورة 8">
            <a:extLst>
              <a:ext uri="{FF2B5EF4-FFF2-40B4-BE49-F238E27FC236}">
                <a16:creationId xmlns:a16="http://schemas.microsoft.com/office/drawing/2014/main" xmlns="" id="{3177D77C-C207-2DD4-9916-378A21CCA1A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25748" y="5039360"/>
            <a:ext cx="1413430" cy="1275200"/>
          </a:xfrm>
          <a:prstGeom prst="rect">
            <a:avLst/>
          </a:prstGeom>
        </p:spPr>
      </p:pic>
    </p:spTree>
    <p:extLst>
      <p:ext uri="{BB962C8B-B14F-4D97-AF65-F5344CB8AC3E}">
        <p14:creationId xmlns:p14="http://schemas.microsoft.com/office/powerpoint/2010/main" val="2007216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xmlns="" id="{CD609416-C944-D28C-7C28-8AD7C3C3D3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xmlns="" id="{D298A95E-7330-4388-9785-13B0818C0883}"/>
              </a:ext>
            </a:extLst>
          </p:cNvPr>
          <p:cNvSpPr>
            <a:spLocks noGrp="1"/>
          </p:cNvSpPr>
          <p:nvPr>
            <p:ph type="title"/>
          </p:nvPr>
        </p:nvSpPr>
        <p:spPr>
          <a:xfrm>
            <a:off x="2138518" y="274638"/>
            <a:ext cx="8229600" cy="1143000"/>
          </a:xfrm>
        </p:spPr>
        <p:txBody>
          <a:bodyPr>
            <a:normAutofit/>
          </a:bodyPr>
          <a:lstStyle/>
          <a:p>
            <a:pPr algn="r"/>
            <a:r>
              <a:rPr lang="ar-SA" sz="2000" b="1" dirty="0"/>
              <a:t>75</a:t>
            </a:r>
            <a:r>
              <a:rPr lang="ar-AE" sz="2000" b="1" dirty="0"/>
              <a:t> . تم تحديد حالات الطوارئ المعروفة التي وقعت في السنوات الــــ 20 الماضية تم توثيق عدد الضحايا والبنية التحتية المحلية التي تضررت أو دُمرت.</a:t>
            </a:r>
            <a:endParaRPr lang="ar-SA" sz="2000" b="1" dirty="0"/>
          </a:p>
        </p:txBody>
      </p:sp>
      <p:sp>
        <p:nvSpPr>
          <p:cNvPr id="8" name="مربع نص 7">
            <a:extLst>
              <a:ext uri="{FF2B5EF4-FFF2-40B4-BE49-F238E27FC236}">
                <a16:creationId xmlns:a16="http://schemas.microsoft.com/office/drawing/2014/main" xmlns="" id="{ED56C2ED-6EFA-4EF3-864F-0F97053E4FCC}"/>
              </a:ext>
            </a:extLst>
          </p:cNvPr>
          <p:cNvSpPr txBox="1"/>
          <p:nvPr/>
        </p:nvSpPr>
        <p:spPr>
          <a:xfrm>
            <a:off x="4643747" y="1413194"/>
            <a:ext cx="3695242" cy="461665"/>
          </a:xfrm>
          <a:prstGeom prst="rect">
            <a:avLst/>
          </a:prstGeom>
          <a:noFill/>
        </p:spPr>
        <p:txBody>
          <a:bodyPr wrap="none" rtlCol="1">
            <a:spAutoFit/>
          </a:bodyPr>
          <a:lstStyle/>
          <a:p>
            <a:pPr algn="ctr"/>
            <a:r>
              <a:rPr lang="ar-SA" sz="2400" b="1" dirty="0">
                <a:solidFill>
                  <a:srgbClr val="C00000"/>
                </a:solidFill>
              </a:rPr>
              <a:t>إحصائية قسم مرور محافظة </a:t>
            </a:r>
            <a:r>
              <a:rPr lang="ar-SA" sz="2400" b="1" dirty="0" err="1">
                <a:solidFill>
                  <a:srgbClr val="C00000"/>
                </a:solidFill>
              </a:rPr>
              <a:t>طريب</a:t>
            </a:r>
            <a:r>
              <a:rPr lang="ar-SA" sz="2400" b="1" dirty="0">
                <a:solidFill>
                  <a:srgbClr val="C00000"/>
                </a:solidFill>
              </a:rPr>
              <a:t> </a:t>
            </a:r>
          </a:p>
        </p:txBody>
      </p:sp>
      <p:pic>
        <p:nvPicPr>
          <p:cNvPr id="5" name="صورة 4">
            <a:extLst>
              <a:ext uri="{FF2B5EF4-FFF2-40B4-BE49-F238E27FC236}">
                <a16:creationId xmlns:a16="http://schemas.microsoft.com/office/drawing/2014/main" xmlns="" id="{29B42928-E2B9-DE1E-720A-102E7CD0B3C4}"/>
              </a:ext>
            </a:extLst>
          </p:cNvPr>
          <p:cNvPicPr>
            <a:picLocks noChangeAspect="1"/>
          </p:cNvPicPr>
          <p:nvPr/>
        </p:nvPicPr>
        <p:blipFill rotWithShape="1">
          <a:blip r:embed="rId3">
            <a:extLst>
              <a:ext uri="{28A0092B-C50C-407E-A947-70E740481C1C}">
                <a14:useLocalDpi xmlns:a14="http://schemas.microsoft.com/office/drawing/2010/main" val="0"/>
              </a:ext>
            </a:extLst>
          </a:blip>
          <a:srcRect l="3610" t="2315" r="3718" b="55190"/>
          <a:stretch/>
        </p:blipFill>
        <p:spPr>
          <a:xfrm>
            <a:off x="2138518" y="2043102"/>
            <a:ext cx="7279802" cy="4189434"/>
          </a:xfrm>
          <a:prstGeom prst="rect">
            <a:avLst/>
          </a:prstGeom>
          <a:ln>
            <a:noFill/>
          </a:ln>
          <a:effectLst>
            <a:outerShdw blurRad="292100" dist="139700" dir="2700000" algn="tl" rotWithShape="0">
              <a:srgbClr val="333333">
                <a:alpha val="65000"/>
              </a:srgbClr>
            </a:outerShdw>
          </a:effectLst>
        </p:spPr>
      </p:pic>
      <p:pic>
        <p:nvPicPr>
          <p:cNvPr id="9" name="صورة 8">
            <a:extLst>
              <a:ext uri="{FF2B5EF4-FFF2-40B4-BE49-F238E27FC236}">
                <a16:creationId xmlns:a16="http://schemas.microsoft.com/office/drawing/2014/main" xmlns="" id="{75F4A46C-B00C-53A5-D128-FD83826A55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97379" y="2994138"/>
            <a:ext cx="1716742" cy="1720102"/>
          </a:xfrm>
          <a:prstGeom prst="rect">
            <a:avLst/>
          </a:prstGeom>
        </p:spPr>
      </p:pic>
    </p:spTree>
    <p:extLst>
      <p:ext uri="{BB962C8B-B14F-4D97-AF65-F5344CB8AC3E}">
        <p14:creationId xmlns:p14="http://schemas.microsoft.com/office/powerpoint/2010/main" val="6033980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xmlns="" id="{CD609416-C944-D28C-7C28-8AD7C3C3D3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xmlns="" id="{D298A95E-7330-4388-9785-13B0818C0883}"/>
              </a:ext>
            </a:extLst>
          </p:cNvPr>
          <p:cNvSpPr>
            <a:spLocks noGrp="1"/>
          </p:cNvSpPr>
          <p:nvPr>
            <p:ph type="title"/>
          </p:nvPr>
        </p:nvSpPr>
        <p:spPr>
          <a:xfrm>
            <a:off x="2138518" y="274638"/>
            <a:ext cx="8229600" cy="1143000"/>
          </a:xfrm>
        </p:spPr>
        <p:txBody>
          <a:bodyPr>
            <a:normAutofit/>
          </a:bodyPr>
          <a:lstStyle/>
          <a:p>
            <a:pPr algn="r"/>
            <a:r>
              <a:rPr lang="ar-SA" sz="2000" b="1" dirty="0"/>
              <a:t>75</a:t>
            </a:r>
            <a:r>
              <a:rPr lang="ar-AE" sz="2000" b="1" dirty="0"/>
              <a:t> . تم تحديد حالات الطوارئ المعروفة التي وقعت في السنوات الــــ 20 الماضية تم توثيق عدد الضحايا والبنية التحتية المحلية التي تضررت أو دُمرت.</a:t>
            </a:r>
            <a:endParaRPr lang="ar-SA" sz="2000" b="1" dirty="0"/>
          </a:p>
        </p:txBody>
      </p:sp>
      <p:sp>
        <p:nvSpPr>
          <p:cNvPr id="8" name="مربع نص 7">
            <a:extLst>
              <a:ext uri="{FF2B5EF4-FFF2-40B4-BE49-F238E27FC236}">
                <a16:creationId xmlns:a16="http://schemas.microsoft.com/office/drawing/2014/main" xmlns="" id="{ED56C2ED-6EFA-4EF3-864F-0F97053E4FCC}"/>
              </a:ext>
            </a:extLst>
          </p:cNvPr>
          <p:cNvSpPr txBox="1"/>
          <p:nvPr/>
        </p:nvSpPr>
        <p:spPr>
          <a:xfrm>
            <a:off x="4947521" y="1128714"/>
            <a:ext cx="3087705" cy="461665"/>
          </a:xfrm>
          <a:prstGeom prst="rect">
            <a:avLst/>
          </a:prstGeom>
          <a:noFill/>
        </p:spPr>
        <p:txBody>
          <a:bodyPr wrap="none" rtlCol="1">
            <a:spAutoFit/>
          </a:bodyPr>
          <a:lstStyle/>
          <a:p>
            <a:pPr algn="ctr"/>
            <a:r>
              <a:rPr lang="ar-SA" sz="2400" b="1" dirty="0">
                <a:solidFill>
                  <a:srgbClr val="C00000"/>
                </a:solidFill>
              </a:rPr>
              <a:t>إحصائية مركز الهلال الأحمر </a:t>
            </a:r>
          </a:p>
        </p:txBody>
      </p:sp>
      <p:pic>
        <p:nvPicPr>
          <p:cNvPr id="6" name="صورة 5">
            <a:extLst>
              <a:ext uri="{FF2B5EF4-FFF2-40B4-BE49-F238E27FC236}">
                <a16:creationId xmlns:a16="http://schemas.microsoft.com/office/drawing/2014/main" xmlns="" id="{66309DF1-558D-9881-395E-71F4BA820EF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419831"/>
            <a:ext cx="3293866" cy="873812"/>
          </a:xfrm>
          <a:prstGeom prst="rect">
            <a:avLst/>
          </a:prstGeom>
        </p:spPr>
      </p:pic>
      <p:graphicFrame>
        <p:nvGraphicFramePr>
          <p:cNvPr id="11" name="جدول 11">
            <a:extLst>
              <a:ext uri="{FF2B5EF4-FFF2-40B4-BE49-F238E27FC236}">
                <a16:creationId xmlns:a16="http://schemas.microsoft.com/office/drawing/2014/main" xmlns="" id="{E75A39DA-BE00-3EC3-6B2D-03B7A27B0755}"/>
              </a:ext>
            </a:extLst>
          </p:cNvPr>
          <p:cNvGraphicFramePr>
            <a:graphicFrameLocks noGrp="1"/>
          </p:cNvGraphicFramePr>
          <p:nvPr>
            <p:extLst>
              <p:ext uri="{D42A27DB-BD31-4B8C-83A1-F6EECF244321}">
                <p14:modId xmlns:p14="http://schemas.microsoft.com/office/powerpoint/2010/main" val="551868781"/>
              </p:ext>
            </p:extLst>
          </p:nvPr>
        </p:nvGraphicFramePr>
        <p:xfrm>
          <a:off x="3293866" y="1574292"/>
          <a:ext cx="6828933" cy="4632960"/>
        </p:xfrm>
        <a:graphic>
          <a:graphicData uri="http://schemas.openxmlformats.org/drawingml/2006/table">
            <a:tbl>
              <a:tblPr rtl="1" firstRow="1" bandRow="1">
                <a:tableStyleId>{10A1B5D5-9B99-4C35-A422-299274C87663}</a:tableStyleId>
              </a:tblPr>
              <a:tblGrid>
                <a:gridCol w="2276311">
                  <a:extLst>
                    <a:ext uri="{9D8B030D-6E8A-4147-A177-3AD203B41FA5}">
                      <a16:colId xmlns:a16="http://schemas.microsoft.com/office/drawing/2014/main" xmlns="" val="3360801276"/>
                    </a:ext>
                  </a:extLst>
                </a:gridCol>
                <a:gridCol w="2276311">
                  <a:extLst>
                    <a:ext uri="{9D8B030D-6E8A-4147-A177-3AD203B41FA5}">
                      <a16:colId xmlns:a16="http://schemas.microsoft.com/office/drawing/2014/main" xmlns="" val="1398890628"/>
                    </a:ext>
                  </a:extLst>
                </a:gridCol>
                <a:gridCol w="2276311">
                  <a:extLst>
                    <a:ext uri="{9D8B030D-6E8A-4147-A177-3AD203B41FA5}">
                      <a16:colId xmlns:a16="http://schemas.microsoft.com/office/drawing/2014/main" xmlns="" val="941992207"/>
                    </a:ext>
                  </a:extLst>
                </a:gridCol>
              </a:tblGrid>
              <a:tr h="412782">
                <a:tc>
                  <a:txBody>
                    <a:bodyPr/>
                    <a:lstStyle/>
                    <a:p>
                      <a:pPr algn="ctr" rtl="1"/>
                      <a:r>
                        <a:rPr lang="ar-SA" sz="2800" b="1" kern="1200" dirty="0">
                          <a:solidFill>
                            <a:schemeClr val="bg1"/>
                          </a:solidFill>
                        </a:rPr>
                        <a:t>السنة </a:t>
                      </a:r>
                      <a:endParaRPr lang="ar-SA" sz="2800" b="1" kern="1200" dirty="0">
                        <a:solidFill>
                          <a:schemeClr val="bg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800" b="1" kern="1200" dirty="0">
                          <a:solidFill>
                            <a:schemeClr val="bg1"/>
                          </a:solidFill>
                        </a:rPr>
                        <a:t>الحلات المرضية </a:t>
                      </a:r>
                      <a:endParaRPr lang="ar-SA" sz="2800" b="1" kern="1200" dirty="0">
                        <a:solidFill>
                          <a:schemeClr val="bg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800" b="1" kern="1200" dirty="0">
                          <a:solidFill>
                            <a:schemeClr val="bg1"/>
                          </a:solidFill>
                        </a:rPr>
                        <a:t>الحوادث</a:t>
                      </a:r>
                      <a:endParaRPr lang="ar-SA" sz="2800" b="1" kern="1200" dirty="0">
                        <a:solidFill>
                          <a:schemeClr val="bg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789028119"/>
                  </a:ext>
                </a:extLst>
              </a:tr>
              <a:tr h="412782">
                <a:tc>
                  <a:txBody>
                    <a:bodyPr/>
                    <a:lstStyle/>
                    <a:p>
                      <a:pPr algn="ctr" rtl="1"/>
                      <a:r>
                        <a:rPr lang="ar-SA" sz="2400" b="1" dirty="0"/>
                        <a:t>2015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a:t>29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529180314"/>
                  </a:ext>
                </a:extLst>
              </a:tr>
              <a:tr h="412782">
                <a:tc>
                  <a:txBody>
                    <a:bodyPr/>
                    <a:lstStyle/>
                    <a:p>
                      <a:pPr algn="ctr" rtl="1"/>
                      <a:r>
                        <a:rPr lang="ar-SA" sz="2400" b="1" dirty="0"/>
                        <a:t>2016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a:t>45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a:t>35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95625937"/>
                  </a:ext>
                </a:extLst>
              </a:tr>
              <a:tr h="412782">
                <a:tc>
                  <a:txBody>
                    <a:bodyPr/>
                    <a:lstStyle/>
                    <a:p>
                      <a:pPr algn="ctr" rtl="1"/>
                      <a:r>
                        <a:rPr lang="ar-SA" sz="2400" b="1" dirty="0"/>
                        <a:t>2017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a:t>53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a:t>44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422103237"/>
                  </a:ext>
                </a:extLst>
              </a:tr>
              <a:tr h="412782">
                <a:tc>
                  <a:txBody>
                    <a:bodyPr/>
                    <a:lstStyle/>
                    <a:p>
                      <a:pPr algn="ctr" rtl="1"/>
                      <a:r>
                        <a:rPr lang="ar-SA" sz="2400" b="1" dirty="0"/>
                        <a:t>2018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a:t>47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a:t>47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574170185"/>
                  </a:ext>
                </a:extLst>
              </a:tr>
              <a:tr h="412782">
                <a:tc>
                  <a:txBody>
                    <a:bodyPr/>
                    <a:lstStyle/>
                    <a:p>
                      <a:pPr algn="ctr" rtl="1"/>
                      <a:r>
                        <a:rPr lang="ar-SA" sz="2400" b="1" dirty="0"/>
                        <a:t>2019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a:t>55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a:t>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836849847"/>
                  </a:ext>
                </a:extLst>
              </a:tr>
              <a:tr h="412782">
                <a:tc>
                  <a:txBody>
                    <a:bodyPr/>
                    <a:lstStyle/>
                    <a:p>
                      <a:pPr algn="ctr" rtl="1"/>
                      <a:r>
                        <a:rPr lang="ar-SA" sz="2400" b="1" dirty="0"/>
                        <a:t>2020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a:t>36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a:t>32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161720758"/>
                  </a:ext>
                </a:extLst>
              </a:tr>
              <a:tr h="412782">
                <a:tc>
                  <a:txBody>
                    <a:bodyPr/>
                    <a:lstStyle/>
                    <a:p>
                      <a:pPr algn="ctr" rtl="1"/>
                      <a:r>
                        <a:rPr lang="ar-SA" sz="2400" b="1" dirty="0"/>
                        <a:t>2021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a:t>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a:t>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422149582"/>
                  </a:ext>
                </a:extLst>
              </a:tr>
              <a:tr h="412782">
                <a:tc>
                  <a:txBody>
                    <a:bodyPr/>
                    <a:lstStyle/>
                    <a:p>
                      <a:pPr algn="ctr" rtl="1"/>
                      <a:r>
                        <a:rPr lang="ar-SA" sz="2400" b="1" dirty="0" smtClean="0"/>
                        <a:t>2022</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a:t>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a:t>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4182095057"/>
                  </a:ext>
                </a:extLst>
              </a:tr>
              <a:tr h="412782">
                <a:tc>
                  <a:txBody>
                    <a:bodyPr/>
                    <a:lstStyle/>
                    <a:p>
                      <a:pPr algn="ctr" rtl="1"/>
                      <a:r>
                        <a:rPr lang="ar-SA" sz="2400" b="1" dirty="0"/>
                        <a:t>الاجمالي</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a:t>354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a:t>306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241444981"/>
                  </a:ext>
                </a:extLst>
              </a:tr>
            </a:tbl>
          </a:graphicData>
        </a:graphic>
      </p:graphicFrame>
    </p:spTree>
    <p:extLst>
      <p:ext uri="{BB962C8B-B14F-4D97-AF65-F5344CB8AC3E}">
        <p14:creationId xmlns:p14="http://schemas.microsoft.com/office/powerpoint/2010/main" val="17935128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xmlns="" id="{B6D8FA91-FC8C-DE0D-A9A8-046B0EE705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xmlns="" id="{8B6F9ACE-F830-B646-A499-708AF66BC691}"/>
              </a:ext>
            </a:extLst>
          </p:cNvPr>
          <p:cNvSpPr>
            <a:spLocks noGrp="1"/>
          </p:cNvSpPr>
          <p:nvPr>
            <p:ph type="title"/>
          </p:nvPr>
        </p:nvSpPr>
        <p:spPr>
          <a:xfrm>
            <a:off x="2207340" y="274638"/>
            <a:ext cx="8229600" cy="1143000"/>
          </a:xfrm>
        </p:spPr>
        <p:txBody>
          <a:bodyPr>
            <a:normAutofit/>
          </a:bodyPr>
          <a:lstStyle/>
          <a:p>
            <a:pPr algn="r"/>
            <a:r>
              <a:rPr lang="ar-SA" sz="2000" b="1" dirty="0"/>
              <a:t>76.</a:t>
            </a:r>
            <a:r>
              <a:rPr lang="ar-AE" sz="2000" b="1" dirty="0"/>
              <a:t> تشكلت لجنة فرعية للتأهب لحالات الطوارئ والاستجابة لها، وتم توجيهها وتم تعيين مهام الأعضاء</a:t>
            </a:r>
            <a:endParaRPr lang="ar-SA" sz="2000" b="1" dirty="0"/>
          </a:p>
        </p:txBody>
      </p:sp>
      <p:pic>
        <p:nvPicPr>
          <p:cNvPr id="6" name="صورة 5">
            <a:extLst>
              <a:ext uri="{FF2B5EF4-FFF2-40B4-BE49-F238E27FC236}">
                <a16:creationId xmlns:a16="http://schemas.microsoft.com/office/drawing/2014/main" xmlns="" id="{872990D4-5220-26DA-1866-43A88999C5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9690" y="1088082"/>
            <a:ext cx="3644900" cy="5143500"/>
          </a:xfrm>
          <a:prstGeom prst="rect">
            <a:avLst/>
          </a:prstGeom>
          <a:ln>
            <a:noFill/>
          </a:ln>
          <a:effectLst>
            <a:outerShdw blurRad="292100" dist="139700" dir="2700000" algn="tl" rotWithShape="0">
              <a:srgbClr val="333333">
                <a:alpha val="65000"/>
              </a:srgbClr>
            </a:outerShdw>
          </a:effectLst>
        </p:spPr>
      </p:pic>
      <p:sp>
        <p:nvSpPr>
          <p:cNvPr id="7" name="مربع نص 6">
            <a:extLst>
              <a:ext uri="{FF2B5EF4-FFF2-40B4-BE49-F238E27FC236}">
                <a16:creationId xmlns:a16="http://schemas.microsoft.com/office/drawing/2014/main" xmlns="" id="{6B15662E-ABD5-4637-AAB7-AE1F2362812A}"/>
              </a:ext>
            </a:extLst>
          </p:cNvPr>
          <p:cNvSpPr txBox="1"/>
          <p:nvPr/>
        </p:nvSpPr>
        <p:spPr>
          <a:xfrm>
            <a:off x="9748038" y="3198167"/>
            <a:ext cx="1972015" cy="461665"/>
          </a:xfrm>
          <a:prstGeom prst="rect">
            <a:avLst/>
          </a:prstGeom>
          <a:noFill/>
        </p:spPr>
        <p:txBody>
          <a:bodyPr wrap="none" rtlCol="1">
            <a:spAutoFit/>
          </a:bodyPr>
          <a:lstStyle/>
          <a:p>
            <a:r>
              <a:rPr lang="ar-SA" sz="2400" b="1" dirty="0">
                <a:solidFill>
                  <a:srgbClr val="C00000"/>
                </a:solidFill>
              </a:rPr>
              <a:t>قرار تشكيل اللجنة</a:t>
            </a:r>
          </a:p>
        </p:txBody>
      </p:sp>
    </p:spTree>
    <p:extLst>
      <p:ext uri="{BB962C8B-B14F-4D97-AF65-F5344CB8AC3E}">
        <p14:creationId xmlns:p14="http://schemas.microsoft.com/office/powerpoint/2010/main" val="5827619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xmlns="" id="{B6D8FA91-FC8C-DE0D-A9A8-046B0EE705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xmlns="" id="{8B6F9ACE-F830-B646-A499-708AF66BC691}"/>
              </a:ext>
            </a:extLst>
          </p:cNvPr>
          <p:cNvSpPr>
            <a:spLocks noGrp="1"/>
          </p:cNvSpPr>
          <p:nvPr>
            <p:ph type="title"/>
          </p:nvPr>
        </p:nvSpPr>
        <p:spPr>
          <a:xfrm>
            <a:off x="2207340" y="274638"/>
            <a:ext cx="8229600" cy="1143000"/>
          </a:xfrm>
        </p:spPr>
        <p:txBody>
          <a:bodyPr>
            <a:normAutofit/>
          </a:bodyPr>
          <a:lstStyle/>
          <a:p>
            <a:pPr algn="r"/>
            <a:r>
              <a:rPr lang="ar-SA" sz="2000" b="1" dirty="0"/>
              <a:t>76.</a:t>
            </a:r>
            <a:r>
              <a:rPr lang="ar-AE" sz="2000" b="1" dirty="0"/>
              <a:t> تشكلت لجنة فرعية للتأهب لحالات الطوارئ والاستجابة لها، وتم توجيهها وتم تعيين مهام الأعضاء</a:t>
            </a:r>
            <a:endParaRPr lang="ar-SA" sz="2000" b="1" dirty="0"/>
          </a:p>
        </p:txBody>
      </p:sp>
      <p:pic>
        <p:nvPicPr>
          <p:cNvPr id="5" name="صورة 4">
            <a:extLst>
              <a:ext uri="{FF2B5EF4-FFF2-40B4-BE49-F238E27FC236}">
                <a16:creationId xmlns:a16="http://schemas.microsoft.com/office/drawing/2014/main" xmlns="" id="{48575153-9534-A1D9-7A21-4F27AA6745C4}"/>
              </a:ext>
            </a:extLst>
          </p:cNvPr>
          <p:cNvPicPr>
            <a:picLocks noChangeAspect="1"/>
          </p:cNvPicPr>
          <p:nvPr/>
        </p:nvPicPr>
        <p:blipFill rotWithShape="1">
          <a:blip r:embed="rId3">
            <a:extLst>
              <a:ext uri="{28A0092B-C50C-407E-A947-70E740481C1C}">
                <a14:useLocalDpi xmlns:a14="http://schemas.microsoft.com/office/drawing/2010/main" val="0"/>
              </a:ext>
            </a:extLst>
          </a:blip>
          <a:srcRect l="455" t="10423" r="-455" b="23699"/>
          <a:stretch/>
        </p:blipFill>
        <p:spPr>
          <a:xfrm>
            <a:off x="5368728" y="1249680"/>
            <a:ext cx="4326532" cy="4998720"/>
          </a:xfrm>
          <a:prstGeom prst="rect">
            <a:avLst/>
          </a:prstGeom>
          <a:ln>
            <a:noFill/>
          </a:ln>
          <a:effectLst>
            <a:outerShdw blurRad="292100" dist="139700" dir="2700000" algn="tl" rotWithShape="0">
              <a:srgbClr val="333333">
                <a:alpha val="65000"/>
              </a:srgbClr>
            </a:outerShdw>
          </a:effectLst>
        </p:spPr>
      </p:pic>
      <p:pic>
        <p:nvPicPr>
          <p:cNvPr id="8" name="صورة 7">
            <a:extLst>
              <a:ext uri="{FF2B5EF4-FFF2-40B4-BE49-F238E27FC236}">
                <a16:creationId xmlns:a16="http://schemas.microsoft.com/office/drawing/2014/main" xmlns="" id="{C9EB0ACF-114A-8EB2-C0E2-3B3A5DD5D3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1938" y="1249680"/>
            <a:ext cx="4326532" cy="4998720"/>
          </a:xfrm>
          <a:prstGeom prst="rect">
            <a:avLst/>
          </a:prstGeom>
          <a:ln>
            <a:noFill/>
          </a:ln>
          <a:effectLst>
            <a:outerShdw blurRad="292100" dist="139700" dir="2700000" algn="tl" rotWithShape="0">
              <a:srgbClr val="333333">
                <a:alpha val="65000"/>
              </a:srgbClr>
            </a:outerShdw>
          </a:effectLst>
        </p:spPr>
      </p:pic>
      <p:sp>
        <p:nvSpPr>
          <p:cNvPr id="9" name="مربع نص 8">
            <a:extLst>
              <a:ext uri="{FF2B5EF4-FFF2-40B4-BE49-F238E27FC236}">
                <a16:creationId xmlns:a16="http://schemas.microsoft.com/office/drawing/2014/main" xmlns="" id="{087DAF3F-6709-7BBB-00D9-F72259DE70BA}"/>
              </a:ext>
            </a:extLst>
          </p:cNvPr>
          <p:cNvSpPr txBox="1"/>
          <p:nvPr/>
        </p:nvSpPr>
        <p:spPr>
          <a:xfrm>
            <a:off x="9695260" y="2377440"/>
            <a:ext cx="2344340" cy="1569660"/>
          </a:xfrm>
          <a:prstGeom prst="rect">
            <a:avLst/>
          </a:prstGeom>
          <a:noFill/>
        </p:spPr>
        <p:txBody>
          <a:bodyPr wrap="square" rtlCol="1">
            <a:spAutoFit/>
          </a:bodyPr>
          <a:lstStyle/>
          <a:p>
            <a:r>
              <a:rPr lang="ar-SA" sz="2400" b="1" dirty="0">
                <a:solidFill>
                  <a:srgbClr val="C00000"/>
                </a:solidFill>
              </a:rPr>
              <a:t>جانب من اجتماعات لجنة التأهب لحالات الطوارئ والاستجابة لها</a:t>
            </a:r>
          </a:p>
        </p:txBody>
      </p:sp>
    </p:spTree>
    <p:extLst>
      <p:ext uri="{BB962C8B-B14F-4D97-AF65-F5344CB8AC3E}">
        <p14:creationId xmlns:p14="http://schemas.microsoft.com/office/powerpoint/2010/main" val="14424749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xmlns="" id="{B6D8FA91-FC8C-DE0D-A9A8-046B0EE705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xmlns="" id="{8B6F9ACE-F830-B646-A499-708AF66BC691}"/>
              </a:ext>
            </a:extLst>
          </p:cNvPr>
          <p:cNvSpPr>
            <a:spLocks noGrp="1"/>
          </p:cNvSpPr>
          <p:nvPr>
            <p:ph type="title"/>
          </p:nvPr>
        </p:nvSpPr>
        <p:spPr>
          <a:xfrm>
            <a:off x="2207340" y="274638"/>
            <a:ext cx="8229600" cy="1143000"/>
          </a:xfrm>
        </p:spPr>
        <p:txBody>
          <a:bodyPr>
            <a:normAutofit/>
          </a:bodyPr>
          <a:lstStyle/>
          <a:p>
            <a:pPr algn="r"/>
            <a:r>
              <a:rPr lang="ar-SA" sz="2000" b="1" dirty="0"/>
              <a:t>76.</a:t>
            </a:r>
            <a:r>
              <a:rPr lang="ar-AE" sz="2000" b="1" dirty="0"/>
              <a:t> تشكلت لجنة فرعية للتأهب لحالات الطوارئ والاستجابة لها، وتم توجيهها وتم تعيين مهام الأعضاء</a:t>
            </a:r>
            <a:endParaRPr lang="ar-SA" sz="2000" b="1" dirty="0"/>
          </a:p>
        </p:txBody>
      </p:sp>
      <p:sp>
        <p:nvSpPr>
          <p:cNvPr id="4" name="مربع نص 3">
            <a:extLst>
              <a:ext uri="{FF2B5EF4-FFF2-40B4-BE49-F238E27FC236}">
                <a16:creationId xmlns:a16="http://schemas.microsoft.com/office/drawing/2014/main" xmlns="" id="{074E0E8B-29DD-9AFC-7A56-C820991F5A90}"/>
              </a:ext>
            </a:extLst>
          </p:cNvPr>
          <p:cNvSpPr txBox="1"/>
          <p:nvPr/>
        </p:nvSpPr>
        <p:spPr>
          <a:xfrm>
            <a:off x="2519680" y="1382714"/>
            <a:ext cx="7917260" cy="1384995"/>
          </a:xfrm>
          <a:prstGeom prst="rect">
            <a:avLst/>
          </a:prstGeom>
          <a:noFill/>
        </p:spPr>
        <p:txBody>
          <a:bodyPr wrap="square" rtlCol="1">
            <a:spAutoFit/>
          </a:bodyPr>
          <a:lstStyle/>
          <a:p>
            <a:r>
              <a:rPr lang="ar-SA" sz="2800" b="1" dirty="0">
                <a:solidFill>
                  <a:srgbClr val="C00000"/>
                </a:solidFill>
              </a:rPr>
              <a:t>يوجد تواصل بين إدارة الدفاع المدني بالمدينة حيث ترسل التقارير يوميا وفي حالة الطوارئ والتقلبات الجوية يتم إرسال التحديث كل 6 ساعات على مدار 24 ساعة.</a:t>
            </a:r>
          </a:p>
        </p:txBody>
      </p:sp>
      <p:pic>
        <p:nvPicPr>
          <p:cNvPr id="7" name="صورة 6">
            <a:extLst>
              <a:ext uri="{FF2B5EF4-FFF2-40B4-BE49-F238E27FC236}">
                <a16:creationId xmlns:a16="http://schemas.microsoft.com/office/drawing/2014/main" xmlns="" id="{44ACB901-62DA-18DA-A159-2F3F5ABDBE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7892" y="2324784"/>
            <a:ext cx="2933628" cy="4147136"/>
          </a:xfrm>
          <a:prstGeom prst="rect">
            <a:avLst/>
          </a:prstGeom>
        </p:spPr>
      </p:pic>
      <p:sp>
        <p:nvSpPr>
          <p:cNvPr id="10" name="مربع نص 9">
            <a:extLst>
              <a:ext uri="{FF2B5EF4-FFF2-40B4-BE49-F238E27FC236}">
                <a16:creationId xmlns:a16="http://schemas.microsoft.com/office/drawing/2014/main" xmlns="" id="{2EA8EE49-9500-C183-BEA4-D39BC93C67C8}"/>
              </a:ext>
            </a:extLst>
          </p:cNvPr>
          <p:cNvSpPr txBox="1"/>
          <p:nvPr/>
        </p:nvSpPr>
        <p:spPr>
          <a:xfrm>
            <a:off x="6096000" y="4100452"/>
            <a:ext cx="4630994" cy="400110"/>
          </a:xfrm>
          <a:prstGeom prst="rect">
            <a:avLst/>
          </a:prstGeom>
          <a:noFill/>
        </p:spPr>
        <p:txBody>
          <a:bodyPr wrap="square" rtlCol="1">
            <a:spAutoFit/>
          </a:bodyPr>
          <a:lstStyle/>
          <a:p>
            <a:r>
              <a:rPr lang="ar-SA" sz="2000" b="1" dirty="0">
                <a:solidFill>
                  <a:srgbClr val="C00000"/>
                </a:solidFill>
              </a:rPr>
              <a:t>(نموذج للتقرير المرسل من المركز الوطني للأرصاد)</a:t>
            </a:r>
          </a:p>
        </p:txBody>
      </p:sp>
    </p:spTree>
    <p:extLst>
      <p:ext uri="{BB962C8B-B14F-4D97-AF65-F5344CB8AC3E}">
        <p14:creationId xmlns:p14="http://schemas.microsoft.com/office/powerpoint/2010/main" val="12931962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xmlns="" id="{B6D8FA91-FC8C-DE0D-A9A8-046B0EE705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1280"/>
            <a:ext cx="12192000" cy="6858000"/>
          </a:xfrm>
          <a:prstGeom prst="rect">
            <a:avLst/>
          </a:prstGeom>
        </p:spPr>
      </p:pic>
      <p:sp>
        <p:nvSpPr>
          <p:cNvPr id="7" name="مربع نص 6">
            <a:extLst>
              <a:ext uri="{FF2B5EF4-FFF2-40B4-BE49-F238E27FC236}">
                <a16:creationId xmlns:a16="http://schemas.microsoft.com/office/drawing/2014/main" xmlns="" id="{8F1243F1-DF11-E619-C3FA-387CDAFBB950}"/>
              </a:ext>
            </a:extLst>
          </p:cNvPr>
          <p:cNvSpPr txBox="1"/>
          <p:nvPr/>
        </p:nvSpPr>
        <p:spPr>
          <a:xfrm>
            <a:off x="6096000" y="2686625"/>
            <a:ext cx="6096000" cy="1200329"/>
          </a:xfrm>
          <a:prstGeom prst="rect">
            <a:avLst/>
          </a:prstGeom>
          <a:noFill/>
        </p:spPr>
        <p:txBody>
          <a:bodyPr wrap="square" rtlCol="1">
            <a:spAutoFit/>
          </a:bodyPr>
          <a:lstStyle/>
          <a:p>
            <a:pPr algn="ctr"/>
            <a:r>
              <a:rPr lang="ar-SA" sz="2400" b="1" dirty="0">
                <a:solidFill>
                  <a:srgbClr val="C00000"/>
                </a:solidFill>
              </a:rPr>
              <a:t>تم تزويد إدارة الدفاع المدني </a:t>
            </a:r>
            <a:r>
              <a:rPr lang="ar-SA" sz="2400" b="1" dirty="0" smtClean="0">
                <a:solidFill>
                  <a:srgbClr val="C00000"/>
                </a:solidFill>
              </a:rPr>
              <a:t>بخريطة للمدينة والذين </a:t>
            </a:r>
            <a:r>
              <a:rPr lang="ar-SA" sz="2400" b="1" dirty="0">
                <a:solidFill>
                  <a:srgbClr val="C00000"/>
                </a:solidFill>
              </a:rPr>
              <a:t>يقومون برفعه إلى القيادة والتحكم بإدارة الدفاع المدني وتم تزويد كافة أعضاء اللجنة بصورة من </a:t>
            </a:r>
            <a:r>
              <a:rPr lang="ar-SA" sz="2400" b="1" dirty="0" smtClean="0">
                <a:solidFill>
                  <a:srgbClr val="C00000"/>
                </a:solidFill>
              </a:rPr>
              <a:t>الخريطة.</a:t>
            </a:r>
            <a:endParaRPr lang="ar-SA" sz="2400" b="1" dirty="0">
              <a:solidFill>
                <a:srgbClr val="C00000"/>
              </a:solidFill>
            </a:endParaRPr>
          </a:p>
        </p:txBody>
      </p:sp>
      <p:sp>
        <p:nvSpPr>
          <p:cNvPr id="5" name="Title 1">
            <a:extLst>
              <a:ext uri="{FF2B5EF4-FFF2-40B4-BE49-F238E27FC236}">
                <a16:creationId xmlns:a16="http://schemas.microsoft.com/office/drawing/2014/main" xmlns="" id="{96C7978E-2DEF-2295-4062-D1CD7B42CCB0}"/>
              </a:ext>
            </a:extLst>
          </p:cNvPr>
          <p:cNvSpPr>
            <a:spLocks noGrp="1"/>
          </p:cNvSpPr>
          <p:nvPr>
            <p:ph type="title"/>
          </p:nvPr>
        </p:nvSpPr>
        <p:spPr>
          <a:xfrm>
            <a:off x="2204720" y="345758"/>
            <a:ext cx="8229600" cy="1143000"/>
          </a:xfrm>
        </p:spPr>
        <p:txBody>
          <a:bodyPr>
            <a:normAutofit/>
          </a:bodyPr>
          <a:lstStyle/>
          <a:p>
            <a:pPr algn="r"/>
            <a:r>
              <a:rPr lang="ar-SA" sz="2000" b="1" dirty="0"/>
              <a:t>77.</a:t>
            </a:r>
            <a:r>
              <a:rPr lang="ar-AE" sz="2000" b="1" dirty="0"/>
              <a:t> تم تطوير ملف تعريف المدينة وتم الاحتفاظ بنسخة من هذا الملف خارج منطقة تنفيذ البرنامج.</a:t>
            </a:r>
            <a:endParaRPr lang="ar-SA" sz="2000" b="1" dirty="0"/>
          </a:p>
        </p:txBody>
      </p:sp>
      <p:pic>
        <p:nvPicPr>
          <p:cNvPr id="1026" name="Picture 2" descr="C:\Users\DELL\Desktop\خريطة طريب.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0614" y="1183409"/>
            <a:ext cx="3681411" cy="5212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45466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xmlns="" id="{B6D8FA91-FC8C-DE0D-A9A8-046B0EE705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1">
            <a:extLst>
              <a:ext uri="{FF2B5EF4-FFF2-40B4-BE49-F238E27FC236}">
                <a16:creationId xmlns:a16="http://schemas.microsoft.com/office/drawing/2014/main" xmlns="" id="{1DB62D55-FECC-865A-3605-E774811FA9E0}"/>
              </a:ext>
            </a:extLst>
          </p:cNvPr>
          <p:cNvSpPr>
            <a:spLocks noGrp="1"/>
          </p:cNvSpPr>
          <p:nvPr>
            <p:ph type="title"/>
          </p:nvPr>
        </p:nvSpPr>
        <p:spPr>
          <a:xfrm>
            <a:off x="2256503" y="343463"/>
            <a:ext cx="8229600" cy="1143000"/>
          </a:xfrm>
        </p:spPr>
        <p:txBody>
          <a:bodyPr>
            <a:normAutofit/>
          </a:bodyPr>
          <a:lstStyle/>
          <a:p>
            <a:pPr algn="r"/>
            <a:r>
              <a:rPr lang="ar-SA" sz="2000" b="1" dirty="0"/>
              <a:t>48.</a:t>
            </a:r>
            <a:r>
              <a:rPr lang="ar-AE" sz="2000" b="1" dirty="0"/>
              <a:t>تم تحديد المناطق الخطرة في مواقع البرنامج وتم اتخاذ الإجراءات / التدابير المناسبة للحد من الوفيات والإصابات والإعاقات الناجمة عن الحوادث.</a:t>
            </a:r>
            <a:endParaRPr lang="ar-SA" sz="2000" b="1" dirty="0"/>
          </a:p>
        </p:txBody>
      </p:sp>
      <p:sp>
        <p:nvSpPr>
          <p:cNvPr id="7" name="مربع نص 6">
            <a:extLst>
              <a:ext uri="{FF2B5EF4-FFF2-40B4-BE49-F238E27FC236}">
                <a16:creationId xmlns:a16="http://schemas.microsoft.com/office/drawing/2014/main" xmlns="" id="{C0BED4A1-B0EA-F423-A574-0E67E8A70DB8}"/>
              </a:ext>
            </a:extLst>
          </p:cNvPr>
          <p:cNvSpPr txBox="1"/>
          <p:nvPr/>
        </p:nvSpPr>
        <p:spPr>
          <a:xfrm>
            <a:off x="1352121" y="2138033"/>
            <a:ext cx="10038363" cy="830997"/>
          </a:xfrm>
          <a:prstGeom prst="rect">
            <a:avLst/>
          </a:prstGeom>
          <a:noFill/>
        </p:spPr>
        <p:txBody>
          <a:bodyPr wrap="square" rtlCol="1">
            <a:spAutoFit/>
          </a:bodyPr>
          <a:lstStyle/>
          <a:p>
            <a:r>
              <a:rPr lang="ar-SA" sz="2400" b="1" dirty="0">
                <a:solidFill>
                  <a:srgbClr val="C00000"/>
                </a:solidFill>
              </a:rPr>
              <a:t>بناء على محاضر اجتماعات اللجنة المرورية ولجنة الازمات والكوارث تم رصد مواطن الخطر داخل نطاق المدينة وجاري العمل على معالجتها وفق المحاضر المرفقة. </a:t>
            </a:r>
          </a:p>
        </p:txBody>
      </p:sp>
    </p:spTree>
    <p:extLst>
      <p:ext uri="{BB962C8B-B14F-4D97-AF65-F5344CB8AC3E}">
        <p14:creationId xmlns:p14="http://schemas.microsoft.com/office/powerpoint/2010/main" val="25466849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xmlns="" id="{B6D8FA91-FC8C-DE0D-A9A8-046B0EE705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صورة 7">
            <a:extLst>
              <a:ext uri="{FF2B5EF4-FFF2-40B4-BE49-F238E27FC236}">
                <a16:creationId xmlns:a16="http://schemas.microsoft.com/office/drawing/2014/main" xmlns="" id="{53291281-A8C4-0BB4-E643-886F794F7D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1100" y="929128"/>
            <a:ext cx="3733800" cy="5251450"/>
          </a:xfrm>
          <a:prstGeom prst="rect">
            <a:avLst/>
          </a:prstGeom>
          <a:ln>
            <a:noFill/>
          </a:ln>
          <a:effectLst>
            <a:outerShdw blurRad="292100" dist="139700" dir="2700000" algn="tl" rotWithShape="0">
              <a:srgbClr val="333333">
                <a:alpha val="65000"/>
              </a:srgbClr>
            </a:outerShdw>
          </a:effectLst>
        </p:spPr>
      </p:pic>
      <p:pic>
        <p:nvPicPr>
          <p:cNvPr id="10" name="صورة 9">
            <a:extLst>
              <a:ext uri="{FF2B5EF4-FFF2-40B4-BE49-F238E27FC236}">
                <a16:creationId xmlns:a16="http://schemas.microsoft.com/office/drawing/2014/main" xmlns="" id="{684378B8-144D-C242-9321-7C72A37523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1554740"/>
            <a:ext cx="5761703" cy="3748519"/>
          </a:xfrm>
          <a:prstGeom prst="rect">
            <a:avLst/>
          </a:prstGeom>
          <a:ln>
            <a:noFill/>
          </a:ln>
          <a:effectLst>
            <a:outerShdw blurRad="292100" dist="139700" dir="2700000" algn="tl" rotWithShape="0">
              <a:srgbClr val="333333">
                <a:alpha val="65000"/>
              </a:srgbClr>
            </a:outerShdw>
          </a:effectLst>
        </p:spPr>
      </p:pic>
      <p:sp>
        <p:nvSpPr>
          <p:cNvPr id="11" name="مربع نص 10">
            <a:extLst>
              <a:ext uri="{FF2B5EF4-FFF2-40B4-BE49-F238E27FC236}">
                <a16:creationId xmlns:a16="http://schemas.microsoft.com/office/drawing/2014/main" xmlns="" id="{BD393A5E-0E5E-9A90-503B-92DC0120648B}"/>
              </a:ext>
            </a:extLst>
          </p:cNvPr>
          <p:cNvSpPr txBox="1"/>
          <p:nvPr/>
        </p:nvSpPr>
        <p:spPr>
          <a:xfrm>
            <a:off x="4105004" y="448812"/>
            <a:ext cx="5117106" cy="400110"/>
          </a:xfrm>
          <a:prstGeom prst="rect">
            <a:avLst/>
          </a:prstGeom>
          <a:noFill/>
        </p:spPr>
        <p:txBody>
          <a:bodyPr wrap="none" rtlCol="1">
            <a:spAutoFit/>
          </a:bodyPr>
          <a:lstStyle/>
          <a:p>
            <a:pPr algn="ctr"/>
            <a:r>
              <a:rPr lang="ar-SA" sz="2000" b="1" dirty="0">
                <a:solidFill>
                  <a:srgbClr val="C00000"/>
                </a:solidFill>
              </a:rPr>
              <a:t>محاضر اجتماعات اللجنة المرورية ولجنة الازمات والكوارث</a:t>
            </a:r>
            <a:endParaRPr lang="ar-SA" sz="2000" dirty="0"/>
          </a:p>
        </p:txBody>
      </p:sp>
    </p:spTree>
    <p:extLst>
      <p:ext uri="{BB962C8B-B14F-4D97-AF65-F5344CB8AC3E}">
        <p14:creationId xmlns:p14="http://schemas.microsoft.com/office/powerpoint/2010/main" val="30058428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 xmlns:a16="http://schemas.microsoft.com/office/drawing/2014/main" id="{B6D8FA91-FC8C-DE0D-A9A8-046B0EE705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مربع نص 6">
            <a:extLst>
              <a:ext uri="{FF2B5EF4-FFF2-40B4-BE49-F238E27FC236}">
                <a16:creationId xmlns="" xmlns:a16="http://schemas.microsoft.com/office/drawing/2014/main" id="{C0BED4A1-B0EA-F423-A574-0E67E8A70DB8}"/>
              </a:ext>
            </a:extLst>
          </p:cNvPr>
          <p:cNvSpPr txBox="1"/>
          <p:nvPr/>
        </p:nvSpPr>
        <p:spPr>
          <a:xfrm>
            <a:off x="2315497" y="3013501"/>
            <a:ext cx="7561006" cy="830997"/>
          </a:xfrm>
          <a:prstGeom prst="rect">
            <a:avLst/>
          </a:prstGeom>
          <a:noFill/>
        </p:spPr>
        <p:txBody>
          <a:bodyPr wrap="square" rtlCol="1">
            <a:spAutoFit/>
          </a:bodyPr>
          <a:lstStyle/>
          <a:p>
            <a:r>
              <a:rPr lang="ar-SA" sz="2400" b="1" dirty="0">
                <a:solidFill>
                  <a:srgbClr val="C00000"/>
                </a:solidFill>
              </a:rPr>
              <a:t>المملكة العربية السعودية دولة يحكمها نظام قانوني يكفل حقوق النساء والرجال والمجموعات العرقية من الاعتداء والجريمة والتمييز والعنف.</a:t>
            </a:r>
          </a:p>
        </p:txBody>
      </p:sp>
      <p:sp>
        <p:nvSpPr>
          <p:cNvPr id="5" name="Title 1">
            <a:extLst>
              <a:ext uri="{FF2B5EF4-FFF2-40B4-BE49-F238E27FC236}">
                <a16:creationId xmlns="" xmlns:a16="http://schemas.microsoft.com/office/drawing/2014/main" id="{ADA2316D-75DC-472C-2DDC-DDB009420811}"/>
              </a:ext>
            </a:extLst>
          </p:cNvPr>
          <p:cNvSpPr>
            <a:spLocks noGrp="1"/>
          </p:cNvSpPr>
          <p:nvPr>
            <p:ph type="title"/>
          </p:nvPr>
        </p:nvSpPr>
        <p:spPr>
          <a:xfrm>
            <a:off x="2236839" y="323800"/>
            <a:ext cx="8229600" cy="1143000"/>
          </a:xfrm>
        </p:spPr>
        <p:txBody>
          <a:bodyPr>
            <a:normAutofit/>
          </a:bodyPr>
          <a:lstStyle/>
          <a:p>
            <a:pPr algn="r"/>
            <a:r>
              <a:rPr lang="ar-AE" sz="2000" b="1" dirty="0"/>
              <a:t>49. منطقة تنفيذ البرنامج خالية من الجريمة والعنف والتمييز ضد النساء والرجال والمجموعات العرقية.</a:t>
            </a:r>
            <a:endParaRPr lang="ar-SA" sz="2000" b="1" dirty="0"/>
          </a:p>
        </p:txBody>
      </p:sp>
    </p:spTree>
    <p:extLst>
      <p:ext uri="{BB962C8B-B14F-4D97-AF65-F5344CB8AC3E}">
        <p14:creationId xmlns:p14="http://schemas.microsoft.com/office/powerpoint/2010/main" val="22709119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xmlns="" id="{B6D8FA91-FC8C-DE0D-A9A8-046B0EE705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مربع نص 10">
            <a:extLst>
              <a:ext uri="{FF2B5EF4-FFF2-40B4-BE49-F238E27FC236}">
                <a16:creationId xmlns:a16="http://schemas.microsoft.com/office/drawing/2014/main" xmlns="" id="{BD393A5E-0E5E-9A90-503B-92DC0120648B}"/>
              </a:ext>
            </a:extLst>
          </p:cNvPr>
          <p:cNvSpPr txBox="1"/>
          <p:nvPr/>
        </p:nvSpPr>
        <p:spPr>
          <a:xfrm>
            <a:off x="3987640" y="324372"/>
            <a:ext cx="4437433" cy="400110"/>
          </a:xfrm>
          <a:prstGeom prst="rect">
            <a:avLst/>
          </a:prstGeom>
          <a:noFill/>
        </p:spPr>
        <p:txBody>
          <a:bodyPr wrap="none" rtlCol="1">
            <a:spAutoFit/>
          </a:bodyPr>
          <a:lstStyle/>
          <a:p>
            <a:pPr algn="ctr"/>
            <a:r>
              <a:rPr lang="ar-SA" sz="2000" b="1" dirty="0">
                <a:solidFill>
                  <a:srgbClr val="C00000"/>
                </a:solidFill>
              </a:rPr>
              <a:t>اجتماعات اللجنة المرورية ولجنة الازمات والكوارث</a:t>
            </a:r>
            <a:endParaRPr lang="ar-SA" sz="2000" dirty="0"/>
          </a:p>
        </p:txBody>
      </p:sp>
      <p:pic>
        <p:nvPicPr>
          <p:cNvPr id="4" name="صورة 3">
            <a:extLst>
              <a:ext uri="{FF2B5EF4-FFF2-40B4-BE49-F238E27FC236}">
                <a16:creationId xmlns:a16="http://schemas.microsoft.com/office/drawing/2014/main" xmlns="" id="{CFBA3646-D069-53B7-5AEA-852CA8315A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11956" y="1018076"/>
            <a:ext cx="3333136" cy="5228449"/>
          </a:xfrm>
          <a:prstGeom prst="rect">
            <a:avLst/>
          </a:prstGeom>
          <a:ln>
            <a:noFill/>
          </a:ln>
          <a:effectLst>
            <a:outerShdw blurRad="292100" dist="139700" dir="2700000" algn="tl" rotWithShape="0">
              <a:srgbClr val="333333">
                <a:alpha val="65000"/>
              </a:srgbClr>
            </a:outerShdw>
          </a:effectLst>
        </p:spPr>
      </p:pic>
      <p:pic>
        <p:nvPicPr>
          <p:cNvPr id="6" name="صورة 5">
            <a:extLst>
              <a:ext uri="{FF2B5EF4-FFF2-40B4-BE49-F238E27FC236}">
                <a16:creationId xmlns:a16="http://schemas.microsoft.com/office/drawing/2014/main" xmlns="" id="{CF4A7669-1825-5295-5371-F291B48374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46908" y="1018076"/>
            <a:ext cx="3333136" cy="522844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75115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xmlns="" id="{B6D8FA91-FC8C-DE0D-A9A8-046B0EE705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مربع نص 10">
            <a:extLst>
              <a:ext uri="{FF2B5EF4-FFF2-40B4-BE49-F238E27FC236}">
                <a16:creationId xmlns:a16="http://schemas.microsoft.com/office/drawing/2014/main" xmlns="" id="{BD393A5E-0E5E-9A90-503B-92DC0120648B}"/>
              </a:ext>
            </a:extLst>
          </p:cNvPr>
          <p:cNvSpPr txBox="1"/>
          <p:nvPr/>
        </p:nvSpPr>
        <p:spPr>
          <a:xfrm>
            <a:off x="2306321" y="360322"/>
            <a:ext cx="7792720" cy="707886"/>
          </a:xfrm>
          <a:prstGeom prst="rect">
            <a:avLst/>
          </a:prstGeom>
          <a:noFill/>
        </p:spPr>
        <p:txBody>
          <a:bodyPr wrap="square" rtlCol="1">
            <a:spAutoFit/>
          </a:bodyPr>
          <a:lstStyle/>
          <a:p>
            <a:pPr algn="ctr"/>
            <a:r>
              <a:rPr lang="ar-SA" sz="2000" b="1" dirty="0">
                <a:solidFill>
                  <a:srgbClr val="C00000"/>
                </a:solidFill>
              </a:rPr>
              <a:t>بناء على توصيات اللجنة المرورية ولجنة الازمات والكوارث تم تحويل تقاطع خطر إلى دوار ساهم في تقليل الحوادث المرورية حيث لم يتم تسجيل أي حادث مروري بعد المعالجة</a:t>
            </a:r>
            <a:endParaRPr lang="ar-SA" sz="2000" dirty="0"/>
          </a:p>
        </p:txBody>
      </p:sp>
      <p:pic>
        <p:nvPicPr>
          <p:cNvPr id="5" name="صورة 4">
            <a:extLst>
              <a:ext uri="{FF2B5EF4-FFF2-40B4-BE49-F238E27FC236}">
                <a16:creationId xmlns:a16="http://schemas.microsoft.com/office/drawing/2014/main" xmlns="" id="{CE8FE272-8861-3615-F15C-CFD414DE45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8027" y="1538751"/>
            <a:ext cx="5024400" cy="3784847"/>
          </a:xfrm>
          <a:prstGeom prst="rect">
            <a:avLst/>
          </a:prstGeom>
          <a:ln>
            <a:noFill/>
          </a:ln>
          <a:effectLst>
            <a:outerShdw blurRad="292100" dist="139700" dir="2700000" algn="tl" rotWithShape="0">
              <a:srgbClr val="333333">
                <a:alpha val="65000"/>
              </a:srgbClr>
            </a:outerShdw>
          </a:effectLst>
        </p:spPr>
      </p:pic>
      <p:pic>
        <p:nvPicPr>
          <p:cNvPr id="8" name="صورة 7">
            <a:extLst>
              <a:ext uri="{FF2B5EF4-FFF2-40B4-BE49-F238E27FC236}">
                <a16:creationId xmlns:a16="http://schemas.microsoft.com/office/drawing/2014/main" xmlns="" id="{702A24ED-F07E-502C-D63A-51B9981EED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82580" y="1558414"/>
            <a:ext cx="5046464" cy="378484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471130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xmlns="" id="{B6D8FA91-FC8C-DE0D-A9A8-046B0EE705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مربع نص 7">
            <a:extLst>
              <a:ext uri="{FF2B5EF4-FFF2-40B4-BE49-F238E27FC236}">
                <a16:creationId xmlns:a16="http://schemas.microsoft.com/office/drawing/2014/main" xmlns="" id="{52D2B5DC-98E8-BE2E-5AA3-16BE19EE41CD}"/>
              </a:ext>
            </a:extLst>
          </p:cNvPr>
          <p:cNvSpPr txBox="1"/>
          <p:nvPr/>
        </p:nvSpPr>
        <p:spPr>
          <a:xfrm>
            <a:off x="2418643" y="1193154"/>
            <a:ext cx="7792157" cy="1200329"/>
          </a:xfrm>
          <a:prstGeom prst="rect">
            <a:avLst/>
          </a:prstGeom>
          <a:noFill/>
        </p:spPr>
        <p:txBody>
          <a:bodyPr wrap="square" rtlCol="1">
            <a:spAutoFit/>
          </a:bodyPr>
          <a:lstStyle/>
          <a:p>
            <a:pPr marL="342900" indent="-342900">
              <a:buFont typeface="Arial" panose="020B0604020202020204" pitchFamily="34" charset="0"/>
              <a:buChar char="•"/>
            </a:pPr>
            <a:r>
              <a:rPr lang="ar-SA" sz="2400" b="1" dirty="0">
                <a:solidFill>
                  <a:srgbClr val="C00000"/>
                </a:solidFill>
              </a:rPr>
              <a:t>يوجد لدى المملكة العربية السعودية منصة وطنية موحدة للتطوع. </a:t>
            </a:r>
          </a:p>
          <a:p>
            <a:pPr marL="342900" indent="-342900">
              <a:buFont typeface="Arial" panose="020B0604020202020204" pitchFamily="34" charset="0"/>
              <a:buChar char="•"/>
            </a:pPr>
            <a:r>
              <a:rPr lang="ar-SA" sz="2400" b="1" dirty="0">
                <a:solidFill>
                  <a:srgbClr val="C00000"/>
                </a:solidFill>
              </a:rPr>
              <a:t>يوجد استمارة تعبئ يدويا في حالة التطوع في الحج.</a:t>
            </a:r>
          </a:p>
          <a:p>
            <a:pPr marL="342900" indent="-342900">
              <a:buFont typeface="Arial" panose="020B0604020202020204" pitchFamily="34" charset="0"/>
              <a:buChar char="•"/>
            </a:pPr>
            <a:r>
              <a:rPr lang="ar-SA" sz="2400" b="1" dirty="0">
                <a:solidFill>
                  <a:srgbClr val="C00000"/>
                </a:solidFill>
              </a:rPr>
              <a:t>كما انه تم تكريم المتطوعين من قبل الدفاع المدني.</a:t>
            </a:r>
          </a:p>
        </p:txBody>
      </p:sp>
      <p:sp>
        <p:nvSpPr>
          <p:cNvPr id="5" name="Title 1">
            <a:extLst>
              <a:ext uri="{FF2B5EF4-FFF2-40B4-BE49-F238E27FC236}">
                <a16:creationId xmlns:a16="http://schemas.microsoft.com/office/drawing/2014/main" xmlns="" id="{E9044711-117D-7DF6-75DA-066E3A25FAFF}"/>
              </a:ext>
            </a:extLst>
          </p:cNvPr>
          <p:cNvSpPr>
            <a:spLocks noGrp="1"/>
          </p:cNvSpPr>
          <p:nvPr>
            <p:ph type="title"/>
          </p:nvPr>
        </p:nvSpPr>
        <p:spPr>
          <a:xfrm>
            <a:off x="1981200" y="333632"/>
            <a:ext cx="8229600" cy="1143000"/>
          </a:xfrm>
        </p:spPr>
        <p:txBody>
          <a:bodyPr>
            <a:normAutofit/>
          </a:bodyPr>
          <a:lstStyle/>
          <a:p>
            <a:pPr algn="r"/>
            <a:r>
              <a:rPr lang="ar-SA" sz="2000" b="1" dirty="0"/>
              <a:t>78.</a:t>
            </a:r>
            <a:r>
              <a:rPr lang="ar-AE" sz="2000" b="1" dirty="0"/>
              <a:t> . تم تدريب ممثلي المجتمع ومتطوعي الصحة على خطط التأهب لحالات الطوارئ، وكيفية التعامل مع حالات الطوارئ وتقديم الإسعافات الأولية متى وأينما طلب</a:t>
            </a:r>
            <a:endParaRPr lang="ar-SA" sz="2000" b="1" dirty="0"/>
          </a:p>
        </p:txBody>
      </p:sp>
      <p:graphicFrame>
        <p:nvGraphicFramePr>
          <p:cNvPr id="6" name="جدول 8">
            <a:extLst>
              <a:ext uri="{FF2B5EF4-FFF2-40B4-BE49-F238E27FC236}">
                <a16:creationId xmlns:a16="http://schemas.microsoft.com/office/drawing/2014/main" xmlns="" id="{7054B845-A997-B65A-F083-4691B6795FDF}"/>
              </a:ext>
            </a:extLst>
          </p:cNvPr>
          <p:cNvGraphicFramePr>
            <a:graphicFrameLocks noGrp="1"/>
          </p:cNvGraphicFramePr>
          <p:nvPr>
            <p:extLst>
              <p:ext uri="{D42A27DB-BD31-4B8C-83A1-F6EECF244321}">
                <p14:modId xmlns:p14="http://schemas.microsoft.com/office/powerpoint/2010/main" val="4165893974"/>
              </p:ext>
            </p:extLst>
          </p:nvPr>
        </p:nvGraphicFramePr>
        <p:xfrm>
          <a:off x="1981200" y="3110752"/>
          <a:ext cx="8127999" cy="1371600"/>
        </p:xfrm>
        <a:graphic>
          <a:graphicData uri="http://schemas.openxmlformats.org/drawingml/2006/table">
            <a:tbl>
              <a:tblPr rtl="1" firstRow="1" bandRow="1">
                <a:tableStyleId>{10A1B5D5-9B99-4C35-A422-299274C87663}</a:tableStyleId>
              </a:tblPr>
              <a:tblGrid>
                <a:gridCol w="2709333">
                  <a:extLst>
                    <a:ext uri="{9D8B030D-6E8A-4147-A177-3AD203B41FA5}">
                      <a16:colId xmlns:a16="http://schemas.microsoft.com/office/drawing/2014/main" xmlns="" val="1480250590"/>
                    </a:ext>
                  </a:extLst>
                </a:gridCol>
                <a:gridCol w="2709333">
                  <a:extLst>
                    <a:ext uri="{9D8B030D-6E8A-4147-A177-3AD203B41FA5}">
                      <a16:colId xmlns:a16="http://schemas.microsoft.com/office/drawing/2014/main" xmlns="" val="1291299566"/>
                    </a:ext>
                  </a:extLst>
                </a:gridCol>
                <a:gridCol w="2709333">
                  <a:extLst>
                    <a:ext uri="{9D8B030D-6E8A-4147-A177-3AD203B41FA5}">
                      <a16:colId xmlns:a16="http://schemas.microsoft.com/office/drawing/2014/main" xmlns="" val="1044548526"/>
                    </a:ext>
                  </a:extLst>
                </a:gridCol>
              </a:tblGrid>
              <a:tr h="271377">
                <a:tc>
                  <a:txBody>
                    <a:bodyPr/>
                    <a:lstStyle/>
                    <a:p>
                      <a:pPr algn="ctr" rtl="1"/>
                      <a:r>
                        <a:rPr lang="ar-SA" sz="2400" b="1" dirty="0"/>
                        <a:t>اسم البرنامج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a:t>الجهة المنفذة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a:t>المستفيدين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39486040"/>
                  </a:ext>
                </a:extLst>
              </a:tr>
              <a:tr h="271377">
                <a:tc>
                  <a:txBody>
                    <a:bodyPr/>
                    <a:lstStyle/>
                    <a:p>
                      <a:pPr algn="ctr" rtl="1"/>
                      <a:r>
                        <a:rPr lang="ar-SA" sz="2400" b="1" dirty="0"/>
                        <a:t>دورة الإسعافات الأولية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a:t>الهلال الأحمر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a:t>أفراد الجهات الحكومية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318092257"/>
                  </a:ext>
                </a:extLst>
              </a:tr>
              <a:tr h="271377">
                <a:tc>
                  <a:txBody>
                    <a:bodyPr/>
                    <a:lstStyle/>
                    <a:p>
                      <a:pPr algn="ctr" rtl="1"/>
                      <a:r>
                        <a:rPr lang="ar-SA" sz="2400" b="1" dirty="0"/>
                        <a:t>دورة الإسعافات الاولية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a:t>الهلال الأحمر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a:t>المتطوعين بالمدينة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974262584"/>
                  </a:ext>
                </a:extLst>
              </a:tr>
            </a:tbl>
          </a:graphicData>
        </a:graphic>
      </p:graphicFrame>
      <p:sp>
        <p:nvSpPr>
          <p:cNvPr id="2" name="مربع نص 1">
            <a:extLst>
              <a:ext uri="{FF2B5EF4-FFF2-40B4-BE49-F238E27FC236}">
                <a16:creationId xmlns:a16="http://schemas.microsoft.com/office/drawing/2014/main" xmlns="" id="{664B587E-63AD-7341-D6D4-88AA25157AE9}"/>
              </a:ext>
            </a:extLst>
          </p:cNvPr>
          <p:cNvSpPr txBox="1"/>
          <p:nvPr/>
        </p:nvSpPr>
        <p:spPr>
          <a:xfrm>
            <a:off x="1195853" y="2510114"/>
            <a:ext cx="9800293" cy="400110"/>
          </a:xfrm>
          <a:prstGeom prst="rect">
            <a:avLst/>
          </a:prstGeom>
          <a:noFill/>
        </p:spPr>
        <p:txBody>
          <a:bodyPr wrap="square" rtlCol="1">
            <a:spAutoFit/>
          </a:bodyPr>
          <a:lstStyle/>
          <a:p>
            <a:pPr algn="ctr"/>
            <a:r>
              <a:rPr lang="ar-SA" sz="2000" b="1" dirty="0" smtClean="0">
                <a:solidFill>
                  <a:srgbClr val="002060"/>
                </a:solidFill>
              </a:rPr>
              <a:t>دورات الاسعافات </a:t>
            </a:r>
            <a:r>
              <a:rPr lang="ar-SA" sz="2000" b="1" dirty="0" err="1" smtClean="0">
                <a:solidFill>
                  <a:srgbClr val="002060"/>
                </a:solidFill>
              </a:rPr>
              <a:t>الاوليه</a:t>
            </a:r>
            <a:endParaRPr lang="ar-SA" sz="2000" b="1" dirty="0">
              <a:solidFill>
                <a:srgbClr val="002060"/>
              </a:solidFill>
            </a:endParaRPr>
          </a:p>
        </p:txBody>
      </p:sp>
    </p:spTree>
    <p:extLst>
      <p:ext uri="{BB962C8B-B14F-4D97-AF65-F5344CB8AC3E}">
        <p14:creationId xmlns:p14="http://schemas.microsoft.com/office/powerpoint/2010/main" val="9493333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xmlns="" id="{B6D8FA91-FC8C-DE0D-A9A8-046B0EE705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صورة 10">
            <a:extLst>
              <a:ext uri="{FF2B5EF4-FFF2-40B4-BE49-F238E27FC236}">
                <a16:creationId xmlns:a16="http://schemas.microsoft.com/office/drawing/2014/main" xmlns="" id="{76D90A21-218E-6F99-2E5C-A22660882B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538" y="856514"/>
            <a:ext cx="4799894" cy="2467951"/>
          </a:xfrm>
          <a:prstGeom prst="rect">
            <a:avLst/>
          </a:prstGeom>
          <a:ln>
            <a:noFill/>
          </a:ln>
          <a:effectLst>
            <a:outerShdw blurRad="292100" dist="139700" dir="2700000" algn="tl" rotWithShape="0">
              <a:srgbClr val="333333">
                <a:alpha val="65000"/>
              </a:srgbClr>
            </a:outerShdw>
          </a:effectLst>
        </p:spPr>
      </p:pic>
      <p:pic>
        <p:nvPicPr>
          <p:cNvPr id="13" name="صورة 12">
            <a:extLst>
              <a:ext uri="{FF2B5EF4-FFF2-40B4-BE49-F238E27FC236}">
                <a16:creationId xmlns:a16="http://schemas.microsoft.com/office/drawing/2014/main" xmlns="" id="{33A9EF0A-FF7E-6761-FD05-6A34F233ECE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9107" b="22476"/>
          <a:stretch/>
        </p:blipFill>
        <p:spPr>
          <a:xfrm>
            <a:off x="8093416" y="404535"/>
            <a:ext cx="2117384" cy="2919930"/>
          </a:xfrm>
          <a:prstGeom prst="rect">
            <a:avLst/>
          </a:prstGeom>
          <a:ln>
            <a:noFill/>
          </a:ln>
          <a:effectLst>
            <a:outerShdw blurRad="292100" dist="139700" dir="2700000" algn="tl" rotWithShape="0">
              <a:srgbClr val="333333">
                <a:alpha val="65000"/>
              </a:srgbClr>
            </a:outerShdw>
          </a:effectLst>
        </p:spPr>
      </p:pic>
      <p:pic>
        <p:nvPicPr>
          <p:cNvPr id="15" name="صورة 14">
            <a:extLst>
              <a:ext uri="{FF2B5EF4-FFF2-40B4-BE49-F238E27FC236}">
                <a16:creationId xmlns:a16="http://schemas.microsoft.com/office/drawing/2014/main" xmlns="" id="{75294FA2-5229-5837-1309-181E7CFC21C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1538" y="3533535"/>
            <a:ext cx="4799894" cy="2704705"/>
          </a:xfrm>
          <a:prstGeom prst="rect">
            <a:avLst/>
          </a:prstGeom>
          <a:ln>
            <a:noFill/>
          </a:ln>
          <a:effectLst>
            <a:outerShdw blurRad="292100" dist="139700" dir="2700000" algn="tl" rotWithShape="0">
              <a:srgbClr val="333333">
                <a:alpha val="65000"/>
              </a:srgbClr>
            </a:outerShdw>
          </a:effectLst>
        </p:spPr>
      </p:pic>
      <p:pic>
        <p:nvPicPr>
          <p:cNvPr id="17" name="صورة 16">
            <a:extLst>
              <a:ext uri="{FF2B5EF4-FFF2-40B4-BE49-F238E27FC236}">
                <a16:creationId xmlns:a16="http://schemas.microsoft.com/office/drawing/2014/main" xmlns="" id="{C0671B2C-964F-277D-A197-7B70B28B67C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0739" b="28518"/>
          <a:stretch/>
        </p:blipFill>
        <p:spPr>
          <a:xfrm>
            <a:off x="5864452" y="404536"/>
            <a:ext cx="2117384" cy="2919929"/>
          </a:xfrm>
          <a:prstGeom prst="rect">
            <a:avLst/>
          </a:prstGeom>
          <a:ln>
            <a:noFill/>
          </a:ln>
          <a:effectLst>
            <a:outerShdw blurRad="292100" dist="139700" dir="2700000" algn="tl" rotWithShape="0">
              <a:srgbClr val="333333">
                <a:alpha val="65000"/>
              </a:srgbClr>
            </a:outerShdw>
          </a:effectLst>
        </p:spPr>
      </p:pic>
      <p:pic>
        <p:nvPicPr>
          <p:cNvPr id="19" name="صورة 18">
            <a:extLst>
              <a:ext uri="{FF2B5EF4-FFF2-40B4-BE49-F238E27FC236}">
                <a16:creationId xmlns:a16="http://schemas.microsoft.com/office/drawing/2014/main" xmlns="" id="{56520E67-4047-1B44-6A6A-AF3935F0FF2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864004" y="3429000"/>
            <a:ext cx="4377276" cy="2809240"/>
          </a:xfrm>
          <a:prstGeom prst="rect">
            <a:avLst/>
          </a:prstGeom>
          <a:ln>
            <a:noFill/>
          </a:ln>
          <a:effectLst>
            <a:outerShdw blurRad="292100" dist="139700" dir="2700000" algn="tl" rotWithShape="0">
              <a:srgbClr val="333333">
                <a:alpha val="65000"/>
              </a:srgbClr>
            </a:outerShdw>
          </a:effectLst>
        </p:spPr>
      </p:pic>
      <p:sp>
        <p:nvSpPr>
          <p:cNvPr id="20" name="مربع نص 19">
            <a:extLst>
              <a:ext uri="{FF2B5EF4-FFF2-40B4-BE49-F238E27FC236}">
                <a16:creationId xmlns:a16="http://schemas.microsoft.com/office/drawing/2014/main" xmlns="" id="{BF8CE4E1-094E-8E35-13EE-A97E2A81A28B}"/>
              </a:ext>
            </a:extLst>
          </p:cNvPr>
          <p:cNvSpPr txBox="1"/>
          <p:nvPr/>
        </p:nvSpPr>
        <p:spPr>
          <a:xfrm>
            <a:off x="10322380" y="2598003"/>
            <a:ext cx="1625780" cy="1938992"/>
          </a:xfrm>
          <a:prstGeom prst="rect">
            <a:avLst/>
          </a:prstGeom>
          <a:noFill/>
        </p:spPr>
        <p:txBody>
          <a:bodyPr wrap="square" rtlCol="1">
            <a:spAutoFit/>
          </a:bodyPr>
          <a:lstStyle/>
          <a:p>
            <a:pPr algn="ctr"/>
            <a:r>
              <a:rPr lang="ar-SA" sz="2400" b="1" dirty="0">
                <a:solidFill>
                  <a:srgbClr val="C00000"/>
                </a:solidFill>
              </a:rPr>
              <a:t>جانب من الدورات التي تمت في المدينة مع الشركاء</a:t>
            </a:r>
          </a:p>
        </p:txBody>
      </p:sp>
    </p:spTree>
    <p:extLst>
      <p:ext uri="{BB962C8B-B14F-4D97-AF65-F5344CB8AC3E}">
        <p14:creationId xmlns:p14="http://schemas.microsoft.com/office/powerpoint/2010/main" val="29701861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xmlns="" id="{B6D8FA91-FC8C-DE0D-A9A8-046B0EE705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مربع نص 7">
            <a:extLst>
              <a:ext uri="{FF2B5EF4-FFF2-40B4-BE49-F238E27FC236}">
                <a16:creationId xmlns:a16="http://schemas.microsoft.com/office/drawing/2014/main" xmlns="" id="{52D2B5DC-98E8-BE2E-5AA3-16BE19EE41CD}"/>
              </a:ext>
            </a:extLst>
          </p:cNvPr>
          <p:cNvSpPr txBox="1"/>
          <p:nvPr/>
        </p:nvSpPr>
        <p:spPr>
          <a:xfrm>
            <a:off x="2418643" y="1193154"/>
            <a:ext cx="7792157" cy="1200329"/>
          </a:xfrm>
          <a:prstGeom prst="rect">
            <a:avLst/>
          </a:prstGeom>
          <a:noFill/>
        </p:spPr>
        <p:txBody>
          <a:bodyPr wrap="square" rtlCol="1">
            <a:spAutoFit/>
          </a:bodyPr>
          <a:lstStyle/>
          <a:p>
            <a:pPr marL="342900" indent="-342900">
              <a:buFont typeface="Arial" panose="020B0604020202020204" pitchFamily="34" charset="0"/>
              <a:buChar char="•"/>
            </a:pPr>
            <a:r>
              <a:rPr lang="ar-SA" sz="2400" b="1" dirty="0">
                <a:solidFill>
                  <a:srgbClr val="C00000"/>
                </a:solidFill>
              </a:rPr>
              <a:t>يوجد لدى المملكة العربية السعودية منصة وطنية موحدة للتطوع. </a:t>
            </a:r>
          </a:p>
          <a:p>
            <a:pPr marL="342900" indent="-342900">
              <a:buFont typeface="Arial" panose="020B0604020202020204" pitchFamily="34" charset="0"/>
              <a:buChar char="•"/>
            </a:pPr>
            <a:r>
              <a:rPr lang="ar-SA" sz="2400" b="1" dirty="0">
                <a:solidFill>
                  <a:srgbClr val="C00000"/>
                </a:solidFill>
              </a:rPr>
              <a:t>يوجد استمارة تعبئ يدويا في حالة التطوع في الحج.</a:t>
            </a:r>
          </a:p>
          <a:p>
            <a:pPr marL="342900" indent="-342900">
              <a:buFont typeface="Arial" panose="020B0604020202020204" pitchFamily="34" charset="0"/>
              <a:buChar char="•"/>
            </a:pPr>
            <a:r>
              <a:rPr lang="ar-SA" sz="2400" b="1" dirty="0">
                <a:solidFill>
                  <a:srgbClr val="C00000"/>
                </a:solidFill>
              </a:rPr>
              <a:t>كما انه تم تكريم المتطوعين من قبل الدفاع المدني.</a:t>
            </a:r>
          </a:p>
        </p:txBody>
      </p:sp>
      <p:sp>
        <p:nvSpPr>
          <p:cNvPr id="5" name="Title 1">
            <a:extLst>
              <a:ext uri="{FF2B5EF4-FFF2-40B4-BE49-F238E27FC236}">
                <a16:creationId xmlns:a16="http://schemas.microsoft.com/office/drawing/2014/main" xmlns="" id="{E9044711-117D-7DF6-75DA-066E3A25FAFF}"/>
              </a:ext>
            </a:extLst>
          </p:cNvPr>
          <p:cNvSpPr>
            <a:spLocks noGrp="1"/>
          </p:cNvSpPr>
          <p:nvPr>
            <p:ph type="title"/>
          </p:nvPr>
        </p:nvSpPr>
        <p:spPr>
          <a:xfrm>
            <a:off x="1981200" y="333632"/>
            <a:ext cx="8229600" cy="1143000"/>
          </a:xfrm>
        </p:spPr>
        <p:txBody>
          <a:bodyPr>
            <a:normAutofit/>
          </a:bodyPr>
          <a:lstStyle/>
          <a:p>
            <a:pPr algn="r"/>
            <a:r>
              <a:rPr lang="ar-SA" sz="2000" b="1" dirty="0"/>
              <a:t>78.</a:t>
            </a:r>
            <a:r>
              <a:rPr lang="ar-AE" sz="2000" b="1" dirty="0"/>
              <a:t> . تم تدريب ممثلي المجتمع ومتطوعي الصحة على خطط التأهب لحالات الطوارئ، وكيفية التعامل مع حالات الطوارئ وتقديم الإسعافات الأولية متى وأينما طلب</a:t>
            </a:r>
            <a:endParaRPr lang="ar-SA" sz="2000" b="1" dirty="0"/>
          </a:p>
        </p:txBody>
      </p:sp>
      <p:graphicFrame>
        <p:nvGraphicFramePr>
          <p:cNvPr id="6" name="جدول 8">
            <a:extLst>
              <a:ext uri="{FF2B5EF4-FFF2-40B4-BE49-F238E27FC236}">
                <a16:creationId xmlns:a16="http://schemas.microsoft.com/office/drawing/2014/main" xmlns="" id="{7054B845-A997-B65A-F083-4691B6795FDF}"/>
              </a:ext>
            </a:extLst>
          </p:cNvPr>
          <p:cNvGraphicFramePr>
            <a:graphicFrameLocks noGrp="1"/>
          </p:cNvGraphicFramePr>
          <p:nvPr>
            <p:extLst>
              <p:ext uri="{D42A27DB-BD31-4B8C-83A1-F6EECF244321}">
                <p14:modId xmlns:p14="http://schemas.microsoft.com/office/powerpoint/2010/main" val="80071509"/>
              </p:ext>
            </p:extLst>
          </p:nvPr>
        </p:nvGraphicFramePr>
        <p:xfrm>
          <a:off x="1981200" y="3006090"/>
          <a:ext cx="8127999" cy="1280160"/>
        </p:xfrm>
        <a:graphic>
          <a:graphicData uri="http://schemas.openxmlformats.org/drawingml/2006/table">
            <a:tbl>
              <a:tblPr rtl="1" firstRow="1" bandRow="1">
                <a:tableStyleId>{10A1B5D5-9B99-4C35-A422-299274C87663}</a:tableStyleId>
              </a:tblPr>
              <a:tblGrid>
                <a:gridCol w="2709333">
                  <a:extLst>
                    <a:ext uri="{9D8B030D-6E8A-4147-A177-3AD203B41FA5}">
                      <a16:colId xmlns:a16="http://schemas.microsoft.com/office/drawing/2014/main" xmlns="" val="1480250590"/>
                    </a:ext>
                  </a:extLst>
                </a:gridCol>
                <a:gridCol w="2709333">
                  <a:extLst>
                    <a:ext uri="{9D8B030D-6E8A-4147-A177-3AD203B41FA5}">
                      <a16:colId xmlns:a16="http://schemas.microsoft.com/office/drawing/2014/main" xmlns="" val="1291299566"/>
                    </a:ext>
                  </a:extLst>
                </a:gridCol>
                <a:gridCol w="2709333">
                  <a:extLst>
                    <a:ext uri="{9D8B030D-6E8A-4147-A177-3AD203B41FA5}">
                      <a16:colId xmlns:a16="http://schemas.microsoft.com/office/drawing/2014/main" xmlns="" val="1044548526"/>
                    </a:ext>
                  </a:extLst>
                </a:gridCol>
              </a:tblGrid>
              <a:tr h="271377">
                <a:tc>
                  <a:txBody>
                    <a:bodyPr/>
                    <a:lstStyle/>
                    <a:p>
                      <a:pPr algn="ctr" rtl="1"/>
                      <a:r>
                        <a:rPr lang="ar-SA" sz="2400" b="1" dirty="0"/>
                        <a:t>اسم البرنامج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a:t>الجهة المنفذة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a:t>المستفيدين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39486040"/>
                  </a:ext>
                </a:extLst>
              </a:tr>
              <a:tr h="271377">
                <a:tc>
                  <a:txBody>
                    <a:bodyPr/>
                    <a:lstStyle/>
                    <a:p>
                      <a:pPr algn="ctr" rtl="1"/>
                      <a:r>
                        <a:rPr lang="ar-SA" sz="2400" b="1" dirty="0" smtClean="0"/>
                        <a:t>دورة تدريب على وسائل السلامة</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smtClean="0"/>
                        <a:t>الدفاع المدني</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smtClean="0"/>
                        <a:t>الطلاب + موظفي المحال التجارية</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318092257"/>
                  </a:ext>
                </a:extLst>
              </a:tr>
            </a:tbl>
          </a:graphicData>
        </a:graphic>
      </p:graphicFrame>
      <p:sp>
        <p:nvSpPr>
          <p:cNvPr id="2" name="مربع نص 1">
            <a:extLst>
              <a:ext uri="{FF2B5EF4-FFF2-40B4-BE49-F238E27FC236}">
                <a16:creationId xmlns:a16="http://schemas.microsoft.com/office/drawing/2014/main" xmlns="" id="{664B587E-63AD-7341-D6D4-88AA25157AE9}"/>
              </a:ext>
            </a:extLst>
          </p:cNvPr>
          <p:cNvSpPr txBox="1"/>
          <p:nvPr/>
        </p:nvSpPr>
        <p:spPr>
          <a:xfrm>
            <a:off x="1195851" y="2517904"/>
            <a:ext cx="9800293" cy="400110"/>
          </a:xfrm>
          <a:prstGeom prst="rect">
            <a:avLst/>
          </a:prstGeom>
          <a:noFill/>
        </p:spPr>
        <p:txBody>
          <a:bodyPr wrap="square" rtlCol="1">
            <a:spAutoFit/>
          </a:bodyPr>
          <a:lstStyle/>
          <a:p>
            <a:pPr algn="ctr"/>
            <a:r>
              <a:rPr lang="ar-SA" sz="2000" b="1" dirty="0" smtClean="0">
                <a:solidFill>
                  <a:srgbClr val="002060"/>
                </a:solidFill>
              </a:rPr>
              <a:t>دورات السلامة </a:t>
            </a:r>
            <a:endParaRPr lang="ar-SA" sz="2000" b="1" dirty="0">
              <a:solidFill>
                <a:srgbClr val="002060"/>
              </a:solidFill>
            </a:endParaRPr>
          </a:p>
        </p:txBody>
      </p:sp>
    </p:spTree>
    <p:extLst>
      <p:ext uri="{BB962C8B-B14F-4D97-AF65-F5344CB8AC3E}">
        <p14:creationId xmlns:p14="http://schemas.microsoft.com/office/powerpoint/2010/main" val="23699938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xmlns="" id="{B6D8FA91-FC8C-DE0D-A9A8-046B0EE705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0" name="مربع نص 19">
            <a:extLst>
              <a:ext uri="{FF2B5EF4-FFF2-40B4-BE49-F238E27FC236}">
                <a16:creationId xmlns:a16="http://schemas.microsoft.com/office/drawing/2014/main" xmlns="" id="{BF8CE4E1-094E-8E35-13EE-A97E2A81A28B}"/>
              </a:ext>
            </a:extLst>
          </p:cNvPr>
          <p:cNvSpPr txBox="1"/>
          <p:nvPr/>
        </p:nvSpPr>
        <p:spPr>
          <a:xfrm>
            <a:off x="10322380" y="2598003"/>
            <a:ext cx="1625780" cy="1938992"/>
          </a:xfrm>
          <a:prstGeom prst="rect">
            <a:avLst/>
          </a:prstGeom>
          <a:noFill/>
        </p:spPr>
        <p:txBody>
          <a:bodyPr wrap="square" rtlCol="1">
            <a:spAutoFit/>
          </a:bodyPr>
          <a:lstStyle/>
          <a:p>
            <a:pPr algn="ctr"/>
            <a:r>
              <a:rPr lang="ar-SA" sz="2400" b="1" dirty="0">
                <a:solidFill>
                  <a:srgbClr val="C00000"/>
                </a:solidFill>
              </a:rPr>
              <a:t>جانب من الدورات التي تمت في المدينة مع الشركاء</a:t>
            </a:r>
          </a:p>
        </p:txBody>
      </p:sp>
      <p:pic>
        <p:nvPicPr>
          <p:cNvPr id="6" name="صورة 5">
            <a:extLst>
              <a:ext uri="{FF2B5EF4-FFF2-40B4-BE49-F238E27FC236}">
                <a16:creationId xmlns:a16="http://schemas.microsoft.com/office/drawing/2014/main" xmlns="" id="{902D14A7-0A5D-60F2-5959-B9DB85B6CE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9556" y="1921600"/>
            <a:ext cx="2930880" cy="3907840"/>
          </a:xfrm>
          <a:prstGeom prst="rect">
            <a:avLst/>
          </a:prstGeom>
          <a:ln>
            <a:noFill/>
          </a:ln>
          <a:effectLst>
            <a:outerShdw blurRad="292100" dist="139700" dir="2700000" algn="tl" rotWithShape="0">
              <a:srgbClr val="333333">
                <a:alpha val="65000"/>
              </a:srgbClr>
            </a:outerShdw>
          </a:effectLst>
        </p:spPr>
      </p:pic>
      <p:pic>
        <p:nvPicPr>
          <p:cNvPr id="8" name="صورة 7">
            <a:extLst>
              <a:ext uri="{FF2B5EF4-FFF2-40B4-BE49-F238E27FC236}">
                <a16:creationId xmlns:a16="http://schemas.microsoft.com/office/drawing/2014/main" xmlns="" id="{6B4590DE-49E1-1F2E-239F-8461C926AEA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0518" y="730755"/>
            <a:ext cx="2930880" cy="3907840"/>
          </a:xfrm>
          <a:prstGeom prst="rect">
            <a:avLst/>
          </a:prstGeom>
          <a:ln>
            <a:noFill/>
          </a:ln>
          <a:effectLst>
            <a:outerShdw blurRad="292100" dist="139700" dir="2700000" algn="tl" rotWithShape="0">
              <a:srgbClr val="333333">
                <a:alpha val="65000"/>
              </a:srgbClr>
            </a:outerShdw>
          </a:effectLst>
        </p:spPr>
      </p:pic>
      <p:pic>
        <p:nvPicPr>
          <p:cNvPr id="10" name="صورة 9">
            <a:extLst>
              <a:ext uri="{FF2B5EF4-FFF2-40B4-BE49-F238E27FC236}">
                <a16:creationId xmlns:a16="http://schemas.microsoft.com/office/drawing/2014/main" xmlns="" id="{0525D76C-96AE-AC82-2482-143AF592165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17620" y="1290320"/>
            <a:ext cx="3025714" cy="403428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732050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xmlns="" id="{B6D8FA91-FC8C-DE0D-A9A8-046B0EE705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8658"/>
            <a:ext cx="12192000" cy="6858000"/>
          </a:xfrm>
          <a:prstGeom prst="rect">
            <a:avLst/>
          </a:prstGeom>
        </p:spPr>
      </p:pic>
      <p:sp>
        <p:nvSpPr>
          <p:cNvPr id="20" name="مربع نص 19">
            <a:extLst>
              <a:ext uri="{FF2B5EF4-FFF2-40B4-BE49-F238E27FC236}">
                <a16:creationId xmlns:a16="http://schemas.microsoft.com/office/drawing/2014/main" xmlns="" id="{BF8CE4E1-094E-8E35-13EE-A97E2A81A28B}"/>
              </a:ext>
            </a:extLst>
          </p:cNvPr>
          <p:cNvSpPr txBox="1"/>
          <p:nvPr/>
        </p:nvSpPr>
        <p:spPr>
          <a:xfrm>
            <a:off x="10413820" y="2598003"/>
            <a:ext cx="1625780" cy="1938992"/>
          </a:xfrm>
          <a:prstGeom prst="rect">
            <a:avLst/>
          </a:prstGeom>
          <a:noFill/>
        </p:spPr>
        <p:txBody>
          <a:bodyPr wrap="square" rtlCol="1">
            <a:spAutoFit/>
          </a:bodyPr>
          <a:lstStyle/>
          <a:p>
            <a:pPr algn="ctr"/>
            <a:r>
              <a:rPr lang="ar-SA" sz="2400" b="1" dirty="0">
                <a:solidFill>
                  <a:srgbClr val="C00000"/>
                </a:solidFill>
              </a:rPr>
              <a:t>جانب من الجولات الرقابية لفريق السلامة على المنشآت</a:t>
            </a:r>
          </a:p>
        </p:txBody>
      </p:sp>
      <p:pic>
        <p:nvPicPr>
          <p:cNvPr id="4" name="صورة 3">
            <a:extLst>
              <a:ext uri="{FF2B5EF4-FFF2-40B4-BE49-F238E27FC236}">
                <a16:creationId xmlns:a16="http://schemas.microsoft.com/office/drawing/2014/main" xmlns="" id="{3CFE9C36-C76C-2810-7EA0-390AD22519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12856" y="1948656"/>
            <a:ext cx="3198615" cy="2928144"/>
          </a:xfrm>
          <a:prstGeom prst="rect">
            <a:avLst/>
          </a:prstGeom>
        </p:spPr>
      </p:pic>
      <p:pic>
        <p:nvPicPr>
          <p:cNvPr id="7" name="صورة 6">
            <a:extLst>
              <a:ext uri="{FF2B5EF4-FFF2-40B4-BE49-F238E27FC236}">
                <a16:creationId xmlns:a16="http://schemas.microsoft.com/office/drawing/2014/main" xmlns="" id="{C834A1CF-098A-DFEE-D961-B04434AEF3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16694" y="1948657"/>
            <a:ext cx="2938750" cy="2928144"/>
          </a:xfrm>
          <a:prstGeom prst="rect">
            <a:avLst/>
          </a:prstGeom>
        </p:spPr>
      </p:pic>
      <p:pic>
        <p:nvPicPr>
          <p:cNvPr id="11" name="صورة 10">
            <a:extLst>
              <a:ext uri="{FF2B5EF4-FFF2-40B4-BE49-F238E27FC236}">
                <a16:creationId xmlns:a16="http://schemas.microsoft.com/office/drawing/2014/main" xmlns="" id="{B9D4AC09-585B-B9C3-C848-75F5EDB1B80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2424" y="1948657"/>
            <a:ext cx="3105529" cy="2928143"/>
          </a:xfrm>
          <a:prstGeom prst="rect">
            <a:avLst/>
          </a:prstGeom>
        </p:spPr>
      </p:pic>
    </p:spTree>
    <p:extLst>
      <p:ext uri="{BB962C8B-B14F-4D97-AF65-F5344CB8AC3E}">
        <p14:creationId xmlns:p14="http://schemas.microsoft.com/office/powerpoint/2010/main" val="15942298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xmlns="" id="{B6D8FA91-FC8C-DE0D-A9A8-046B0EE705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مربع نص 7">
            <a:extLst>
              <a:ext uri="{FF2B5EF4-FFF2-40B4-BE49-F238E27FC236}">
                <a16:creationId xmlns:a16="http://schemas.microsoft.com/office/drawing/2014/main" xmlns="" id="{52D2B5DC-98E8-BE2E-5AA3-16BE19EE41CD}"/>
              </a:ext>
            </a:extLst>
          </p:cNvPr>
          <p:cNvSpPr txBox="1"/>
          <p:nvPr/>
        </p:nvSpPr>
        <p:spPr>
          <a:xfrm>
            <a:off x="2418643" y="1193154"/>
            <a:ext cx="7792157" cy="461665"/>
          </a:xfrm>
          <a:prstGeom prst="rect">
            <a:avLst/>
          </a:prstGeom>
          <a:noFill/>
        </p:spPr>
        <p:txBody>
          <a:bodyPr wrap="square" rtlCol="1">
            <a:spAutoFit/>
          </a:bodyPr>
          <a:lstStyle/>
          <a:p>
            <a:pPr marL="342900" indent="-342900">
              <a:buFont typeface="Arial" panose="020B0604020202020204" pitchFamily="34" charset="0"/>
              <a:buChar char="•"/>
            </a:pPr>
            <a:r>
              <a:rPr lang="ar-SA" sz="2400" b="1" dirty="0" smtClean="0">
                <a:solidFill>
                  <a:srgbClr val="C00000"/>
                </a:solidFill>
              </a:rPr>
              <a:t>تم عمل 12 فرضية خلال خمس أعوام </a:t>
            </a:r>
            <a:endParaRPr lang="ar-SA" sz="2400" b="1" dirty="0">
              <a:solidFill>
                <a:srgbClr val="C00000"/>
              </a:solidFill>
            </a:endParaRPr>
          </a:p>
        </p:txBody>
      </p:sp>
      <p:sp>
        <p:nvSpPr>
          <p:cNvPr id="5" name="Title 1">
            <a:extLst>
              <a:ext uri="{FF2B5EF4-FFF2-40B4-BE49-F238E27FC236}">
                <a16:creationId xmlns:a16="http://schemas.microsoft.com/office/drawing/2014/main" xmlns="" id="{E9044711-117D-7DF6-75DA-066E3A25FAFF}"/>
              </a:ext>
            </a:extLst>
          </p:cNvPr>
          <p:cNvSpPr>
            <a:spLocks noGrp="1"/>
          </p:cNvSpPr>
          <p:nvPr>
            <p:ph type="title"/>
          </p:nvPr>
        </p:nvSpPr>
        <p:spPr>
          <a:xfrm>
            <a:off x="1981200" y="333632"/>
            <a:ext cx="8229600" cy="1143000"/>
          </a:xfrm>
        </p:spPr>
        <p:txBody>
          <a:bodyPr>
            <a:normAutofit/>
          </a:bodyPr>
          <a:lstStyle/>
          <a:p>
            <a:pPr algn="r"/>
            <a:r>
              <a:rPr lang="ar-SA" sz="2000" b="1" dirty="0"/>
              <a:t>78.</a:t>
            </a:r>
            <a:r>
              <a:rPr lang="ar-AE" sz="2000" b="1" dirty="0"/>
              <a:t> . تم تدريب ممثلي المجتمع ومتطوعي الصحة على خطط التأهب لحالات الطوارئ، وكيفية التعامل مع حالات الطوارئ وتقديم الإسعافات الأولية متى وأينما طلب</a:t>
            </a:r>
            <a:endParaRPr lang="ar-SA" sz="2000" b="1" dirty="0"/>
          </a:p>
        </p:txBody>
      </p:sp>
      <p:graphicFrame>
        <p:nvGraphicFramePr>
          <p:cNvPr id="6" name="جدول 8">
            <a:extLst>
              <a:ext uri="{FF2B5EF4-FFF2-40B4-BE49-F238E27FC236}">
                <a16:creationId xmlns:a16="http://schemas.microsoft.com/office/drawing/2014/main" xmlns="" id="{7054B845-A997-B65A-F083-4691B6795FDF}"/>
              </a:ext>
            </a:extLst>
          </p:cNvPr>
          <p:cNvGraphicFramePr>
            <a:graphicFrameLocks noGrp="1"/>
          </p:cNvGraphicFramePr>
          <p:nvPr>
            <p:extLst>
              <p:ext uri="{D42A27DB-BD31-4B8C-83A1-F6EECF244321}">
                <p14:modId xmlns:p14="http://schemas.microsoft.com/office/powerpoint/2010/main" val="3290055518"/>
              </p:ext>
            </p:extLst>
          </p:nvPr>
        </p:nvGraphicFramePr>
        <p:xfrm>
          <a:off x="2637065" y="3038747"/>
          <a:ext cx="7121070" cy="2743200"/>
        </p:xfrm>
        <a:graphic>
          <a:graphicData uri="http://schemas.openxmlformats.org/drawingml/2006/table">
            <a:tbl>
              <a:tblPr rtl="1" firstRow="1" bandRow="1">
                <a:tableStyleId>{10A1B5D5-9B99-4C35-A422-299274C87663}</a:tableStyleId>
              </a:tblPr>
              <a:tblGrid>
                <a:gridCol w="3560535">
                  <a:extLst>
                    <a:ext uri="{9D8B030D-6E8A-4147-A177-3AD203B41FA5}">
                      <a16:colId xmlns:a16="http://schemas.microsoft.com/office/drawing/2014/main" xmlns="" val="1480250590"/>
                    </a:ext>
                  </a:extLst>
                </a:gridCol>
                <a:gridCol w="3560535">
                  <a:extLst>
                    <a:ext uri="{9D8B030D-6E8A-4147-A177-3AD203B41FA5}">
                      <a16:colId xmlns:a16="http://schemas.microsoft.com/office/drawing/2014/main" xmlns="" val="1291299566"/>
                    </a:ext>
                  </a:extLst>
                </a:gridCol>
              </a:tblGrid>
              <a:tr h="271377">
                <a:tc>
                  <a:txBody>
                    <a:bodyPr/>
                    <a:lstStyle/>
                    <a:p>
                      <a:pPr algn="ctr" rtl="1"/>
                      <a:r>
                        <a:rPr lang="ar-SA" sz="2400" b="1" dirty="0" smtClean="0"/>
                        <a:t>السنة</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smtClean="0"/>
                        <a:t>عدد الفرضيات</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39486040"/>
                  </a:ext>
                </a:extLst>
              </a:tr>
              <a:tr h="271377">
                <a:tc>
                  <a:txBody>
                    <a:bodyPr/>
                    <a:lstStyle/>
                    <a:p>
                      <a:pPr algn="ctr" rtl="1"/>
                      <a:r>
                        <a:rPr lang="ar-SA" sz="2400" b="1" dirty="0" smtClean="0"/>
                        <a:t>1440هـ</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smtClean="0"/>
                        <a:t>0</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318092257"/>
                  </a:ext>
                </a:extLst>
              </a:tr>
              <a:tr h="271377">
                <a:tc>
                  <a:txBody>
                    <a:bodyPr/>
                    <a:lstStyle/>
                    <a:p>
                      <a:pPr algn="ctr" rtl="1"/>
                      <a:r>
                        <a:rPr lang="ar-SA" sz="2400" b="1" dirty="0" smtClean="0"/>
                        <a:t>1441هـ</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smtClean="0"/>
                        <a:t>1</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1377">
                <a:tc>
                  <a:txBody>
                    <a:bodyPr/>
                    <a:lstStyle/>
                    <a:p>
                      <a:pPr algn="ctr" rtl="1"/>
                      <a:r>
                        <a:rPr lang="ar-SA" sz="2400" b="1" dirty="0" smtClean="0"/>
                        <a:t>1442هـ</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smtClean="0"/>
                        <a:t>2</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1377">
                <a:tc>
                  <a:txBody>
                    <a:bodyPr/>
                    <a:lstStyle/>
                    <a:p>
                      <a:pPr algn="ctr" rtl="1"/>
                      <a:r>
                        <a:rPr lang="ar-SA" sz="2400" b="1" dirty="0" smtClean="0"/>
                        <a:t>1443هـ</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smtClean="0"/>
                        <a:t>5</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1377">
                <a:tc>
                  <a:txBody>
                    <a:bodyPr/>
                    <a:lstStyle/>
                    <a:p>
                      <a:pPr algn="ctr" rtl="1"/>
                      <a:r>
                        <a:rPr lang="ar-SA" sz="2400" b="1" dirty="0" smtClean="0"/>
                        <a:t>1444هـ</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sz="2400" b="1" dirty="0" smtClean="0"/>
                        <a:t>4</a:t>
                      </a:r>
                      <a:endParaRPr lang="ar-SA"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2" name="مربع نص 1">
            <a:extLst>
              <a:ext uri="{FF2B5EF4-FFF2-40B4-BE49-F238E27FC236}">
                <a16:creationId xmlns:a16="http://schemas.microsoft.com/office/drawing/2014/main" xmlns="" id="{664B587E-63AD-7341-D6D4-88AA25157AE9}"/>
              </a:ext>
            </a:extLst>
          </p:cNvPr>
          <p:cNvSpPr txBox="1"/>
          <p:nvPr/>
        </p:nvSpPr>
        <p:spPr>
          <a:xfrm>
            <a:off x="1195851" y="2517904"/>
            <a:ext cx="9800293" cy="400110"/>
          </a:xfrm>
          <a:prstGeom prst="rect">
            <a:avLst/>
          </a:prstGeom>
          <a:noFill/>
        </p:spPr>
        <p:txBody>
          <a:bodyPr wrap="square" rtlCol="1">
            <a:spAutoFit/>
          </a:bodyPr>
          <a:lstStyle/>
          <a:p>
            <a:pPr algn="ctr"/>
            <a:r>
              <a:rPr lang="ar-SA" sz="2000" b="1" dirty="0" smtClean="0">
                <a:solidFill>
                  <a:srgbClr val="002060"/>
                </a:solidFill>
              </a:rPr>
              <a:t>احصائية الفرضيات</a:t>
            </a:r>
            <a:endParaRPr lang="ar-SA" sz="2000" b="1" dirty="0">
              <a:solidFill>
                <a:srgbClr val="002060"/>
              </a:solidFill>
            </a:endParaRPr>
          </a:p>
        </p:txBody>
      </p:sp>
    </p:spTree>
    <p:extLst>
      <p:ext uri="{BB962C8B-B14F-4D97-AF65-F5344CB8AC3E}">
        <p14:creationId xmlns:p14="http://schemas.microsoft.com/office/powerpoint/2010/main" val="8148668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xmlns="" id="{B6D8FA91-FC8C-DE0D-A9A8-046B0EE705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صورة 7">
            <a:extLst>
              <a:ext uri="{FF2B5EF4-FFF2-40B4-BE49-F238E27FC236}">
                <a16:creationId xmlns:a16="http://schemas.microsoft.com/office/drawing/2014/main" xmlns="" id="{DCB8F50A-9CF0-94CD-E124-6C3283FCE9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50000" y="1833879"/>
            <a:ext cx="4785994" cy="3427732"/>
          </a:xfrm>
          <a:prstGeom prst="rect">
            <a:avLst/>
          </a:prstGeom>
          <a:ln>
            <a:noFill/>
          </a:ln>
          <a:effectLst>
            <a:outerShdw blurRad="292100" dist="139700" dir="2700000" algn="tl" rotWithShape="0">
              <a:srgbClr val="333333">
                <a:alpha val="65000"/>
              </a:srgbClr>
            </a:outerShdw>
          </a:effectLst>
        </p:spPr>
      </p:pic>
      <p:sp>
        <p:nvSpPr>
          <p:cNvPr id="9" name="مربع نص 8">
            <a:extLst>
              <a:ext uri="{FF2B5EF4-FFF2-40B4-BE49-F238E27FC236}">
                <a16:creationId xmlns:a16="http://schemas.microsoft.com/office/drawing/2014/main" xmlns="" id="{850053D5-65D2-DC52-7AF7-5D65CA999F0C}"/>
              </a:ext>
            </a:extLst>
          </p:cNvPr>
          <p:cNvSpPr txBox="1"/>
          <p:nvPr/>
        </p:nvSpPr>
        <p:spPr>
          <a:xfrm>
            <a:off x="7851567" y="1411723"/>
            <a:ext cx="1782860" cy="369332"/>
          </a:xfrm>
          <a:prstGeom prst="rect">
            <a:avLst/>
          </a:prstGeom>
          <a:noFill/>
        </p:spPr>
        <p:txBody>
          <a:bodyPr wrap="none" rtlCol="1">
            <a:spAutoFit/>
          </a:bodyPr>
          <a:lstStyle/>
          <a:p>
            <a:r>
              <a:rPr lang="ar-SA" b="1" dirty="0">
                <a:solidFill>
                  <a:srgbClr val="C00000"/>
                </a:solidFill>
              </a:rPr>
              <a:t>منصة العمل التطوعي</a:t>
            </a:r>
          </a:p>
        </p:txBody>
      </p:sp>
      <p:pic>
        <p:nvPicPr>
          <p:cNvPr id="11" name="صورة 10">
            <a:extLst>
              <a:ext uri="{FF2B5EF4-FFF2-40B4-BE49-F238E27FC236}">
                <a16:creationId xmlns:a16="http://schemas.microsoft.com/office/drawing/2014/main" xmlns="" id="{A9D084DB-252D-4171-789D-1ABDC7D91A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9373" y="1464547"/>
            <a:ext cx="3346130" cy="4756971"/>
          </a:xfrm>
          <a:prstGeom prst="rect">
            <a:avLst/>
          </a:prstGeom>
          <a:ln>
            <a:noFill/>
          </a:ln>
          <a:effectLst>
            <a:outerShdw blurRad="292100" dist="139700" dir="2700000" algn="tl" rotWithShape="0">
              <a:srgbClr val="333333">
                <a:alpha val="65000"/>
              </a:srgbClr>
            </a:outerShdw>
          </a:effectLst>
        </p:spPr>
      </p:pic>
      <p:sp>
        <p:nvSpPr>
          <p:cNvPr id="2" name="مربع نص 1">
            <a:extLst>
              <a:ext uri="{FF2B5EF4-FFF2-40B4-BE49-F238E27FC236}">
                <a16:creationId xmlns:a16="http://schemas.microsoft.com/office/drawing/2014/main" xmlns="" id="{D63533EA-DDE0-4BD8-E6D7-E111ECDED69F}"/>
              </a:ext>
            </a:extLst>
          </p:cNvPr>
          <p:cNvSpPr txBox="1"/>
          <p:nvPr/>
        </p:nvSpPr>
        <p:spPr>
          <a:xfrm>
            <a:off x="1342420" y="1095215"/>
            <a:ext cx="2053767" cy="369332"/>
          </a:xfrm>
          <a:prstGeom prst="rect">
            <a:avLst/>
          </a:prstGeom>
          <a:noFill/>
        </p:spPr>
        <p:txBody>
          <a:bodyPr wrap="none" rtlCol="1">
            <a:spAutoFit/>
          </a:bodyPr>
          <a:lstStyle/>
          <a:p>
            <a:r>
              <a:rPr lang="ar-SA" b="1" dirty="0">
                <a:solidFill>
                  <a:srgbClr val="C00000"/>
                </a:solidFill>
              </a:rPr>
              <a:t>استمارة طلب تطوع للحج</a:t>
            </a:r>
          </a:p>
        </p:txBody>
      </p:sp>
    </p:spTree>
    <p:extLst>
      <p:ext uri="{BB962C8B-B14F-4D97-AF65-F5344CB8AC3E}">
        <p14:creationId xmlns:p14="http://schemas.microsoft.com/office/powerpoint/2010/main" val="16090307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xmlns="" id="{B6D8FA91-FC8C-DE0D-A9A8-046B0EE705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صورة 3">
            <a:extLst>
              <a:ext uri="{FF2B5EF4-FFF2-40B4-BE49-F238E27FC236}">
                <a16:creationId xmlns:a16="http://schemas.microsoft.com/office/drawing/2014/main" xmlns="" id="{23F47359-48F7-EEE1-1DEE-D26DC5C0C6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6506" y="985026"/>
            <a:ext cx="6118696" cy="4098252"/>
          </a:xfrm>
          <a:prstGeom prst="rect">
            <a:avLst/>
          </a:prstGeom>
          <a:ln>
            <a:noFill/>
          </a:ln>
          <a:effectLst>
            <a:outerShdw blurRad="292100" dist="139700" dir="2700000" algn="tl" rotWithShape="0">
              <a:srgbClr val="333333">
                <a:alpha val="65000"/>
              </a:srgbClr>
            </a:outerShdw>
          </a:effectLst>
        </p:spPr>
      </p:pic>
      <p:sp>
        <p:nvSpPr>
          <p:cNvPr id="5" name="مربع نص 4">
            <a:extLst>
              <a:ext uri="{FF2B5EF4-FFF2-40B4-BE49-F238E27FC236}">
                <a16:creationId xmlns:a16="http://schemas.microsoft.com/office/drawing/2014/main" xmlns="" id="{3CB98209-86BA-CD45-2073-36D66DB3908F}"/>
              </a:ext>
            </a:extLst>
          </p:cNvPr>
          <p:cNvSpPr txBox="1"/>
          <p:nvPr/>
        </p:nvSpPr>
        <p:spPr>
          <a:xfrm>
            <a:off x="3996207" y="427334"/>
            <a:ext cx="4842993" cy="461665"/>
          </a:xfrm>
          <a:prstGeom prst="rect">
            <a:avLst/>
          </a:prstGeom>
          <a:noFill/>
        </p:spPr>
        <p:txBody>
          <a:bodyPr wrap="none" rtlCol="1">
            <a:spAutoFit/>
          </a:bodyPr>
          <a:lstStyle/>
          <a:p>
            <a:r>
              <a:rPr lang="ar-SA" sz="2400" b="1" dirty="0">
                <a:solidFill>
                  <a:srgbClr val="C00000"/>
                </a:solidFill>
              </a:rPr>
              <a:t>أول مركز للدفاع المدني بمدينة </a:t>
            </a:r>
            <a:r>
              <a:rPr lang="ar-SA" sz="2400" b="1" dirty="0" err="1">
                <a:solidFill>
                  <a:srgbClr val="C00000"/>
                </a:solidFill>
              </a:rPr>
              <a:t>طريب</a:t>
            </a:r>
            <a:r>
              <a:rPr lang="ar-SA" sz="2400" b="1" dirty="0">
                <a:solidFill>
                  <a:srgbClr val="C00000"/>
                </a:solidFill>
              </a:rPr>
              <a:t> 1986م </a:t>
            </a:r>
          </a:p>
        </p:txBody>
      </p:sp>
      <p:sp>
        <p:nvSpPr>
          <p:cNvPr id="6" name="مربع نص 5">
            <a:extLst>
              <a:ext uri="{FF2B5EF4-FFF2-40B4-BE49-F238E27FC236}">
                <a16:creationId xmlns:a16="http://schemas.microsoft.com/office/drawing/2014/main" xmlns="" id="{8BD7852A-C759-9ECE-D445-0A3C29EE9877}"/>
              </a:ext>
            </a:extLst>
          </p:cNvPr>
          <p:cNvSpPr txBox="1"/>
          <p:nvPr/>
        </p:nvSpPr>
        <p:spPr>
          <a:xfrm>
            <a:off x="3412292" y="5441990"/>
            <a:ext cx="5699761" cy="707886"/>
          </a:xfrm>
          <a:prstGeom prst="rect">
            <a:avLst/>
          </a:prstGeom>
          <a:noFill/>
        </p:spPr>
        <p:txBody>
          <a:bodyPr wrap="square" rtlCol="1">
            <a:spAutoFit/>
          </a:bodyPr>
          <a:lstStyle/>
          <a:p>
            <a:pPr algn="ctr"/>
            <a:r>
              <a:rPr lang="ar-SA" sz="2000" b="1" dirty="0">
                <a:solidFill>
                  <a:srgbClr val="C00000"/>
                </a:solidFill>
              </a:rPr>
              <a:t>ومن هنا بدأت رحلة العمل التطوعي</a:t>
            </a:r>
          </a:p>
          <a:p>
            <a:pPr algn="ctr"/>
            <a:r>
              <a:rPr lang="ar-SA" sz="2000" b="1" dirty="0">
                <a:solidFill>
                  <a:srgbClr val="C00000"/>
                </a:solidFill>
              </a:rPr>
              <a:t>وكانت أول استمارة لانضمام المتطوعين كانت في عام 1990م  </a:t>
            </a:r>
          </a:p>
        </p:txBody>
      </p:sp>
    </p:spTree>
    <p:extLst>
      <p:ext uri="{BB962C8B-B14F-4D97-AF65-F5344CB8AC3E}">
        <p14:creationId xmlns:p14="http://schemas.microsoft.com/office/powerpoint/2010/main" val="34427319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xmlns="" id="{B6D8FA91-FC8C-DE0D-A9A8-046B0EE705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5" name="صورة 14">
            <a:extLst>
              <a:ext uri="{FF2B5EF4-FFF2-40B4-BE49-F238E27FC236}">
                <a16:creationId xmlns:a16="http://schemas.microsoft.com/office/drawing/2014/main" xmlns="" id="{B2E58A68-20BD-32CF-4ACA-79A1A19FAA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34480" y="1054832"/>
            <a:ext cx="3698240" cy="4748335"/>
          </a:xfrm>
          <a:prstGeom prst="rect">
            <a:avLst/>
          </a:prstGeom>
          <a:ln>
            <a:noFill/>
          </a:ln>
          <a:effectLst>
            <a:outerShdw blurRad="292100" dist="139700" dir="2700000" algn="tl" rotWithShape="0">
              <a:srgbClr val="333333">
                <a:alpha val="65000"/>
              </a:srgbClr>
            </a:outerShdw>
          </a:effectLst>
        </p:spPr>
      </p:pic>
      <p:pic>
        <p:nvPicPr>
          <p:cNvPr id="17" name="صورة 16">
            <a:extLst>
              <a:ext uri="{FF2B5EF4-FFF2-40B4-BE49-F238E27FC236}">
                <a16:creationId xmlns:a16="http://schemas.microsoft.com/office/drawing/2014/main" xmlns="" id="{30D203CB-F19A-324C-FCE7-7E66BC9B08A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7776" y="997517"/>
            <a:ext cx="3979097" cy="4762152"/>
          </a:xfrm>
          <a:prstGeom prst="rect">
            <a:avLst/>
          </a:prstGeom>
          <a:ln>
            <a:noFill/>
          </a:ln>
          <a:effectLst>
            <a:outerShdw blurRad="292100" dist="139700" dir="2700000" algn="tl" rotWithShape="0">
              <a:srgbClr val="333333">
                <a:alpha val="65000"/>
              </a:srgbClr>
            </a:outerShdw>
          </a:effectLst>
        </p:spPr>
      </p:pic>
      <p:sp>
        <p:nvSpPr>
          <p:cNvPr id="2" name="مربع نص 1">
            <a:extLst>
              <a:ext uri="{FF2B5EF4-FFF2-40B4-BE49-F238E27FC236}">
                <a16:creationId xmlns:a16="http://schemas.microsoft.com/office/drawing/2014/main" xmlns="" id="{3A4EF23F-2271-D76D-001A-4E12135FFD00}"/>
              </a:ext>
            </a:extLst>
          </p:cNvPr>
          <p:cNvSpPr txBox="1"/>
          <p:nvPr/>
        </p:nvSpPr>
        <p:spPr>
          <a:xfrm>
            <a:off x="1957271" y="628185"/>
            <a:ext cx="2020105" cy="369332"/>
          </a:xfrm>
          <a:prstGeom prst="rect">
            <a:avLst/>
          </a:prstGeom>
          <a:noFill/>
        </p:spPr>
        <p:txBody>
          <a:bodyPr wrap="none" rtlCol="1">
            <a:spAutoFit/>
          </a:bodyPr>
          <a:lstStyle/>
          <a:p>
            <a:r>
              <a:rPr lang="ar-SA" b="1" dirty="0">
                <a:solidFill>
                  <a:srgbClr val="C00000"/>
                </a:solidFill>
              </a:rPr>
              <a:t>أول استمارة للمتطوعين</a:t>
            </a:r>
          </a:p>
        </p:txBody>
      </p:sp>
      <p:sp>
        <p:nvSpPr>
          <p:cNvPr id="4" name="مربع نص 3">
            <a:extLst>
              <a:ext uri="{FF2B5EF4-FFF2-40B4-BE49-F238E27FC236}">
                <a16:creationId xmlns:a16="http://schemas.microsoft.com/office/drawing/2014/main" xmlns="" id="{1D53D84F-598D-2850-155E-2F8974C18575}"/>
              </a:ext>
            </a:extLst>
          </p:cNvPr>
          <p:cNvSpPr txBox="1"/>
          <p:nvPr/>
        </p:nvSpPr>
        <p:spPr>
          <a:xfrm>
            <a:off x="7235127" y="628185"/>
            <a:ext cx="2909038" cy="369332"/>
          </a:xfrm>
          <a:prstGeom prst="rect">
            <a:avLst/>
          </a:prstGeom>
          <a:noFill/>
        </p:spPr>
        <p:txBody>
          <a:bodyPr wrap="square" rtlCol="1">
            <a:spAutoFit/>
          </a:bodyPr>
          <a:lstStyle/>
          <a:p>
            <a:r>
              <a:rPr lang="ar-SA" b="1" dirty="0">
                <a:solidFill>
                  <a:srgbClr val="C00000"/>
                </a:solidFill>
              </a:rPr>
              <a:t>بيان بأسماء المتطوعين عام 1990م</a:t>
            </a:r>
          </a:p>
        </p:txBody>
      </p:sp>
    </p:spTree>
    <p:extLst>
      <p:ext uri="{BB962C8B-B14F-4D97-AF65-F5344CB8AC3E}">
        <p14:creationId xmlns:p14="http://schemas.microsoft.com/office/powerpoint/2010/main" val="25071528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xmlns="" id="{B6D8FA91-FC8C-DE0D-A9A8-046B0EE705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3040"/>
            <a:ext cx="12192000" cy="6858000"/>
          </a:xfrm>
          <a:prstGeom prst="rect">
            <a:avLst/>
          </a:prstGeom>
        </p:spPr>
      </p:pic>
      <p:pic>
        <p:nvPicPr>
          <p:cNvPr id="4" name="صورة 3">
            <a:extLst>
              <a:ext uri="{FF2B5EF4-FFF2-40B4-BE49-F238E27FC236}">
                <a16:creationId xmlns:a16="http://schemas.microsoft.com/office/drawing/2014/main" xmlns="" id="{C327CDF1-9BF5-8D97-61C1-146B7B630D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13033" y="1432725"/>
            <a:ext cx="5660404" cy="3728555"/>
          </a:xfrm>
          <a:prstGeom prst="rect">
            <a:avLst/>
          </a:prstGeom>
          <a:ln>
            <a:noFill/>
          </a:ln>
          <a:effectLst>
            <a:outerShdw blurRad="292100" dist="139700" dir="2700000" algn="tl" rotWithShape="0">
              <a:srgbClr val="333333">
                <a:alpha val="65000"/>
              </a:srgbClr>
            </a:outerShdw>
          </a:effectLst>
        </p:spPr>
      </p:pic>
      <p:pic>
        <p:nvPicPr>
          <p:cNvPr id="6" name="صورة 5">
            <a:extLst>
              <a:ext uri="{FF2B5EF4-FFF2-40B4-BE49-F238E27FC236}">
                <a16:creationId xmlns:a16="http://schemas.microsoft.com/office/drawing/2014/main" xmlns="" id="{E0DB60CD-CF81-64A3-1D81-AF0C04FD2C5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4400" y="1432725"/>
            <a:ext cx="5180070" cy="3728555"/>
          </a:xfrm>
          <a:prstGeom prst="rect">
            <a:avLst/>
          </a:prstGeom>
          <a:ln>
            <a:noFill/>
          </a:ln>
          <a:effectLst>
            <a:outerShdw blurRad="292100" dist="139700" dir="2700000" algn="tl" rotWithShape="0">
              <a:srgbClr val="333333">
                <a:alpha val="65000"/>
              </a:srgbClr>
            </a:outerShdw>
          </a:effectLst>
        </p:spPr>
      </p:pic>
      <p:sp>
        <p:nvSpPr>
          <p:cNvPr id="2" name="مربع نص 1">
            <a:extLst>
              <a:ext uri="{FF2B5EF4-FFF2-40B4-BE49-F238E27FC236}">
                <a16:creationId xmlns:a16="http://schemas.microsoft.com/office/drawing/2014/main" xmlns="" id="{529FEA8C-5082-92A6-DED5-FC6568A0DC34}"/>
              </a:ext>
            </a:extLst>
          </p:cNvPr>
          <p:cNvSpPr txBox="1"/>
          <p:nvPr/>
        </p:nvSpPr>
        <p:spPr>
          <a:xfrm>
            <a:off x="7413850" y="1032615"/>
            <a:ext cx="2898550" cy="400110"/>
          </a:xfrm>
          <a:prstGeom prst="rect">
            <a:avLst/>
          </a:prstGeom>
          <a:noFill/>
        </p:spPr>
        <p:txBody>
          <a:bodyPr wrap="none" rtlCol="1">
            <a:spAutoFit/>
          </a:bodyPr>
          <a:lstStyle/>
          <a:p>
            <a:r>
              <a:rPr lang="ar-SA" sz="2000" b="1" dirty="0">
                <a:solidFill>
                  <a:srgbClr val="C00000"/>
                </a:solidFill>
              </a:rPr>
              <a:t>شهادة أول متطوع منظم 1990م</a:t>
            </a:r>
          </a:p>
        </p:txBody>
      </p:sp>
      <p:sp>
        <p:nvSpPr>
          <p:cNvPr id="5" name="مربع نص 4">
            <a:extLst>
              <a:ext uri="{FF2B5EF4-FFF2-40B4-BE49-F238E27FC236}">
                <a16:creationId xmlns:a16="http://schemas.microsoft.com/office/drawing/2014/main" xmlns="" id="{4D8BCCAC-206C-A082-F09F-E0BAEF7C5420}"/>
              </a:ext>
            </a:extLst>
          </p:cNvPr>
          <p:cNvSpPr txBox="1"/>
          <p:nvPr/>
        </p:nvSpPr>
        <p:spPr>
          <a:xfrm>
            <a:off x="3901440" y="1232670"/>
            <a:ext cx="45719" cy="369332"/>
          </a:xfrm>
          <a:prstGeom prst="rect">
            <a:avLst/>
          </a:prstGeom>
          <a:noFill/>
        </p:spPr>
        <p:txBody>
          <a:bodyPr wrap="square" rtlCol="1">
            <a:spAutoFit/>
          </a:bodyPr>
          <a:lstStyle/>
          <a:p>
            <a:endParaRPr lang="ar-SA" dirty="0"/>
          </a:p>
        </p:txBody>
      </p:sp>
      <p:sp>
        <p:nvSpPr>
          <p:cNvPr id="8" name="مربع نص 7">
            <a:extLst>
              <a:ext uri="{FF2B5EF4-FFF2-40B4-BE49-F238E27FC236}">
                <a16:creationId xmlns:a16="http://schemas.microsoft.com/office/drawing/2014/main" xmlns="" id="{2E64A21F-0324-927E-208D-C986D155DAD8}"/>
              </a:ext>
            </a:extLst>
          </p:cNvPr>
          <p:cNvSpPr txBox="1"/>
          <p:nvPr/>
        </p:nvSpPr>
        <p:spPr>
          <a:xfrm>
            <a:off x="1534571" y="1063393"/>
            <a:ext cx="3243580" cy="369332"/>
          </a:xfrm>
          <a:prstGeom prst="rect">
            <a:avLst/>
          </a:prstGeom>
          <a:noFill/>
        </p:spPr>
        <p:txBody>
          <a:bodyPr wrap="square">
            <a:spAutoFit/>
          </a:bodyPr>
          <a:lstStyle/>
          <a:p>
            <a:pPr algn="ctr"/>
            <a:r>
              <a:rPr lang="ar-SA" sz="1800" b="1" dirty="0">
                <a:solidFill>
                  <a:srgbClr val="C00000"/>
                </a:solidFill>
              </a:rPr>
              <a:t>شهادة اخر متطوع منظم 2022م</a:t>
            </a:r>
          </a:p>
        </p:txBody>
      </p:sp>
    </p:spTree>
    <p:extLst>
      <p:ext uri="{BB962C8B-B14F-4D97-AF65-F5344CB8AC3E}">
        <p14:creationId xmlns:p14="http://schemas.microsoft.com/office/powerpoint/2010/main" val="25775935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xmlns="" id="{B6D8FA91-FC8C-DE0D-A9A8-046B0EE705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فديو التطوعي مع الدفاع">
            <a:hlinkClick r:id="" action="ppaction://media"/>
            <a:extLst>
              <a:ext uri="{FF2B5EF4-FFF2-40B4-BE49-F238E27FC236}">
                <a16:creationId xmlns:a16="http://schemas.microsoft.com/office/drawing/2014/main" xmlns="" id="{1FFA3A75-8037-319B-4346-5B1DA4952E5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559493" y="2219632"/>
            <a:ext cx="5384800" cy="3048000"/>
          </a:xfrm>
          <a:prstGeom prst="rect">
            <a:avLst/>
          </a:prstGeom>
          <a:ln w="107950" cap="rnd">
            <a:solidFill>
              <a:srgbClr val="C8C6BD"/>
            </a:solidFill>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171450" prst="hardEdge"/>
            <a:extrusionClr>
              <a:srgbClr val="FFFFFF"/>
            </a:extrusionClr>
          </a:sp3d>
        </p:spPr>
      </p:pic>
      <p:sp>
        <p:nvSpPr>
          <p:cNvPr id="4" name="مربع نص 3">
            <a:extLst>
              <a:ext uri="{FF2B5EF4-FFF2-40B4-BE49-F238E27FC236}">
                <a16:creationId xmlns:a16="http://schemas.microsoft.com/office/drawing/2014/main" xmlns="" id="{8F9E7352-CBDB-4E85-1E18-1B084DA0D05B}"/>
              </a:ext>
            </a:extLst>
          </p:cNvPr>
          <p:cNvSpPr txBox="1"/>
          <p:nvPr/>
        </p:nvSpPr>
        <p:spPr>
          <a:xfrm>
            <a:off x="2780028" y="1511905"/>
            <a:ext cx="6631944" cy="400110"/>
          </a:xfrm>
          <a:prstGeom prst="rect">
            <a:avLst/>
          </a:prstGeom>
          <a:noFill/>
        </p:spPr>
        <p:txBody>
          <a:bodyPr wrap="none" rtlCol="1">
            <a:spAutoFit/>
          </a:bodyPr>
          <a:lstStyle/>
          <a:p>
            <a:r>
              <a:rPr lang="ar-SA" sz="2000" b="1" dirty="0">
                <a:solidFill>
                  <a:srgbClr val="C00000"/>
                </a:solidFill>
              </a:rPr>
              <a:t>عرض مرئي عن يوم التطوع السعودي العالمي بمشاركة فريق </a:t>
            </a:r>
            <a:r>
              <a:rPr lang="ar-SA" sz="2000" b="1" dirty="0" err="1">
                <a:solidFill>
                  <a:srgbClr val="C00000"/>
                </a:solidFill>
              </a:rPr>
              <a:t>طريب</a:t>
            </a:r>
            <a:r>
              <a:rPr lang="ar-SA" sz="2000" b="1" dirty="0">
                <a:solidFill>
                  <a:srgbClr val="C00000"/>
                </a:solidFill>
              </a:rPr>
              <a:t> التطوعي</a:t>
            </a:r>
          </a:p>
        </p:txBody>
      </p:sp>
      <p:pic>
        <p:nvPicPr>
          <p:cNvPr id="6" name="صورة 5">
            <a:extLst>
              <a:ext uri="{FF2B5EF4-FFF2-40B4-BE49-F238E27FC236}">
                <a16:creationId xmlns:a16="http://schemas.microsoft.com/office/drawing/2014/main" xmlns="" id="{4154E664-846D-0E32-4446-30BEE4773D0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11972" y="2329780"/>
            <a:ext cx="2425486" cy="2188280"/>
          </a:xfrm>
          <a:prstGeom prst="rect">
            <a:avLst/>
          </a:prstGeom>
        </p:spPr>
      </p:pic>
      <p:pic>
        <p:nvPicPr>
          <p:cNvPr id="9" name="صورة 8">
            <a:extLst>
              <a:ext uri="{FF2B5EF4-FFF2-40B4-BE49-F238E27FC236}">
                <a16:creationId xmlns:a16="http://schemas.microsoft.com/office/drawing/2014/main" xmlns="" id="{25A789B3-2668-13CC-8413-9B4205C1F89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2265" y="3298555"/>
            <a:ext cx="2579549" cy="3652458"/>
          </a:xfrm>
          <a:prstGeom prst="rect">
            <a:avLst/>
          </a:prstGeom>
        </p:spPr>
      </p:pic>
      <p:pic>
        <p:nvPicPr>
          <p:cNvPr id="11" name="صورة 10">
            <a:extLst>
              <a:ext uri="{FF2B5EF4-FFF2-40B4-BE49-F238E27FC236}">
                <a16:creationId xmlns:a16="http://schemas.microsoft.com/office/drawing/2014/main" xmlns="" id="{F30A1D17-07B2-F988-F0C2-D32C0495688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84105" y="1808919"/>
            <a:ext cx="2359045" cy="2359045"/>
          </a:xfrm>
          <a:prstGeom prst="rect">
            <a:avLst/>
          </a:prstGeom>
        </p:spPr>
      </p:pic>
    </p:spTree>
    <p:extLst>
      <p:ext uri="{BB962C8B-B14F-4D97-AF65-F5344CB8AC3E}">
        <p14:creationId xmlns:p14="http://schemas.microsoft.com/office/powerpoint/2010/main" val="3961512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223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xmlns="" id="{B6D8FA91-FC8C-DE0D-A9A8-046B0EE705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xmlns="" id="{6D6D3CC6-49AC-FC62-C428-2A6E82761414}"/>
              </a:ext>
            </a:extLst>
          </p:cNvPr>
          <p:cNvSpPr>
            <a:spLocks noGrp="1"/>
          </p:cNvSpPr>
          <p:nvPr>
            <p:ph type="title"/>
          </p:nvPr>
        </p:nvSpPr>
        <p:spPr>
          <a:xfrm>
            <a:off x="2245360" y="274638"/>
            <a:ext cx="8229600" cy="1143000"/>
          </a:xfrm>
        </p:spPr>
        <p:txBody>
          <a:bodyPr>
            <a:normAutofit/>
          </a:bodyPr>
          <a:lstStyle/>
          <a:p>
            <a:pPr algn="r"/>
            <a:r>
              <a:rPr lang="ar-SA" sz="2000" b="1" dirty="0"/>
              <a:t>79. تم إعداد خطة طوارئ ومشاركتها مع السلطات المحلية المختصة لتعبئة الموارد والعمل اللازم. المجتمع على علم بخطة الطوارئ، وماذا يفعل، ومن منهم يقدم التقارير ومن وماذا يفعل أثناء حالة الطوارئ.</a:t>
            </a:r>
          </a:p>
        </p:txBody>
      </p:sp>
      <p:sp>
        <p:nvSpPr>
          <p:cNvPr id="4" name="مربع نص 3">
            <a:extLst>
              <a:ext uri="{FF2B5EF4-FFF2-40B4-BE49-F238E27FC236}">
                <a16:creationId xmlns:a16="http://schemas.microsoft.com/office/drawing/2014/main" xmlns="" id="{DE6089E6-9FB6-F6D4-4783-59B16FBF7F2D}"/>
              </a:ext>
            </a:extLst>
          </p:cNvPr>
          <p:cNvSpPr txBox="1"/>
          <p:nvPr/>
        </p:nvSpPr>
        <p:spPr>
          <a:xfrm>
            <a:off x="872358" y="1417638"/>
            <a:ext cx="10070945" cy="1938992"/>
          </a:xfrm>
          <a:prstGeom prst="rect">
            <a:avLst/>
          </a:prstGeom>
          <a:noFill/>
        </p:spPr>
        <p:txBody>
          <a:bodyPr wrap="square" rtlCol="1">
            <a:spAutoFit/>
          </a:bodyPr>
          <a:lstStyle/>
          <a:p>
            <a:pPr marL="342900" indent="-342900" algn="r">
              <a:buFont typeface="Arial" panose="020B0604020202020204" pitchFamily="34" charset="0"/>
              <a:buChar char="•"/>
            </a:pPr>
            <a:r>
              <a:rPr lang="ar-SA" sz="2400" b="1" dirty="0">
                <a:solidFill>
                  <a:srgbClr val="C00000"/>
                </a:solidFill>
              </a:rPr>
              <a:t>يوجد في مدينة </a:t>
            </a:r>
            <a:r>
              <a:rPr lang="ar-SA" sz="2400" b="1" dirty="0" err="1">
                <a:solidFill>
                  <a:srgbClr val="C00000"/>
                </a:solidFill>
              </a:rPr>
              <a:t>طريب</a:t>
            </a:r>
            <a:r>
              <a:rPr lang="ar-SA" sz="2400" b="1" dirty="0">
                <a:solidFill>
                  <a:srgbClr val="C00000"/>
                </a:solidFill>
              </a:rPr>
              <a:t> الصحية خطة للطوارئ معدة من إدارة الدفاع المدني لمواجهة المخاطر الطبيعية والبشرية توضح جغرافية المنطقة وأماكن الاودية والاخطار المحتملة ومخاطر تجمعات المياه داخل الاحياء واعمال الاخلاء والاطفاء والإنقاذ واعمال الإسعاف والاخلاء الطبي.</a:t>
            </a:r>
          </a:p>
          <a:p>
            <a:pPr marL="342900" indent="-342900" algn="r">
              <a:buFont typeface="Arial" panose="020B0604020202020204" pitchFamily="34" charset="0"/>
              <a:buChar char="•"/>
            </a:pPr>
            <a:r>
              <a:rPr lang="ar-SA" sz="2400" b="1" dirty="0">
                <a:solidFill>
                  <a:srgbClr val="C00000"/>
                </a:solidFill>
              </a:rPr>
              <a:t>كما يوجد خطة الاسناد الداخلي والمناطق المجاورة والتي تعنى بخطط الدعم في حالة دعت الحاجة لذلك.</a:t>
            </a:r>
          </a:p>
        </p:txBody>
      </p:sp>
      <p:sp>
        <p:nvSpPr>
          <p:cNvPr id="5" name="مربع نص 4">
            <a:extLst>
              <a:ext uri="{FF2B5EF4-FFF2-40B4-BE49-F238E27FC236}">
                <a16:creationId xmlns:a16="http://schemas.microsoft.com/office/drawing/2014/main" xmlns="" id="{F075D3E8-71E8-15FE-9489-0CD958087ECB}"/>
              </a:ext>
            </a:extLst>
          </p:cNvPr>
          <p:cNvSpPr txBox="1"/>
          <p:nvPr/>
        </p:nvSpPr>
        <p:spPr>
          <a:xfrm>
            <a:off x="2770000" y="4389120"/>
            <a:ext cx="6875600" cy="461665"/>
          </a:xfrm>
          <a:prstGeom prst="rect">
            <a:avLst/>
          </a:prstGeom>
          <a:noFill/>
        </p:spPr>
        <p:txBody>
          <a:bodyPr wrap="none" rtlCol="1">
            <a:spAutoFit/>
          </a:bodyPr>
          <a:lstStyle/>
          <a:p>
            <a:pPr algn="ctr"/>
            <a:r>
              <a:rPr lang="ar-SA" sz="2400" b="1" dirty="0">
                <a:solidFill>
                  <a:srgbClr val="002060"/>
                </a:solidFill>
              </a:rPr>
              <a:t>(يتم مشاركة خطط الطوارئ مع كافة الجهات الحكومية والمدارس)  </a:t>
            </a:r>
          </a:p>
        </p:txBody>
      </p:sp>
    </p:spTree>
    <p:extLst>
      <p:ext uri="{BB962C8B-B14F-4D97-AF65-F5344CB8AC3E}">
        <p14:creationId xmlns:p14="http://schemas.microsoft.com/office/powerpoint/2010/main" val="27596728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xmlns="" id="{B6D8FA91-FC8C-DE0D-A9A8-046B0EE705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صورة 5">
            <a:extLst>
              <a:ext uri="{FF2B5EF4-FFF2-40B4-BE49-F238E27FC236}">
                <a16:creationId xmlns:a16="http://schemas.microsoft.com/office/drawing/2014/main" xmlns="" id="{9DEAFC20-779E-DB8F-244C-C95ECB9388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1600" y="694055"/>
            <a:ext cx="4968240" cy="5469890"/>
          </a:xfrm>
          <a:prstGeom prst="rect">
            <a:avLst/>
          </a:prstGeom>
          <a:ln>
            <a:noFill/>
          </a:ln>
          <a:effectLst>
            <a:outerShdw blurRad="292100" dist="139700" dir="2700000" algn="tl" rotWithShape="0">
              <a:srgbClr val="333333">
                <a:alpha val="65000"/>
              </a:srgbClr>
            </a:outerShdw>
          </a:effectLst>
        </p:spPr>
      </p:pic>
      <p:sp>
        <p:nvSpPr>
          <p:cNvPr id="8" name="مربع نص 7">
            <a:extLst>
              <a:ext uri="{FF2B5EF4-FFF2-40B4-BE49-F238E27FC236}">
                <a16:creationId xmlns:a16="http://schemas.microsoft.com/office/drawing/2014/main" xmlns="" id="{ADC789B3-CFB8-B440-7115-F01461FCBDFC}"/>
              </a:ext>
            </a:extLst>
          </p:cNvPr>
          <p:cNvSpPr txBox="1"/>
          <p:nvPr/>
        </p:nvSpPr>
        <p:spPr>
          <a:xfrm>
            <a:off x="7221512" y="3322320"/>
            <a:ext cx="3121368" cy="461665"/>
          </a:xfrm>
          <a:prstGeom prst="rect">
            <a:avLst/>
          </a:prstGeom>
          <a:noFill/>
        </p:spPr>
        <p:txBody>
          <a:bodyPr wrap="none" rtlCol="1">
            <a:spAutoFit/>
          </a:bodyPr>
          <a:lstStyle/>
          <a:p>
            <a:r>
              <a:rPr lang="ar-SA" sz="2400" b="1" dirty="0">
                <a:solidFill>
                  <a:srgbClr val="C00000"/>
                </a:solidFill>
              </a:rPr>
              <a:t>الخطة العامة لحالات الطوارئ</a:t>
            </a:r>
          </a:p>
        </p:txBody>
      </p:sp>
    </p:spTree>
    <p:extLst>
      <p:ext uri="{BB962C8B-B14F-4D97-AF65-F5344CB8AC3E}">
        <p14:creationId xmlns:p14="http://schemas.microsoft.com/office/powerpoint/2010/main" val="38505237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xmlns="" id="{B6D8FA91-FC8C-DE0D-A9A8-046B0EE705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مربع نص 7">
            <a:extLst>
              <a:ext uri="{FF2B5EF4-FFF2-40B4-BE49-F238E27FC236}">
                <a16:creationId xmlns:a16="http://schemas.microsoft.com/office/drawing/2014/main" xmlns="" id="{ADC789B3-CFB8-B440-7115-F01461FCBDFC}"/>
              </a:ext>
            </a:extLst>
          </p:cNvPr>
          <p:cNvSpPr txBox="1"/>
          <p:nvPr/>
        </p:nvSpPr>
        <p:spPr>
          <a:xfrm>
            <a:off x="6918960" y="3015287"/>
            <a:ext cx="3423920" cy="830997"/>
          </a:xfrm>
          <a:prstGeom prst="rect">
            <a:avLst/>
          </a:prstGeom>
          <a:noFill/>
        </p:spPr>
        <p:txBody>
          <a:bodyPr wrap="square" rtlCol="1">
            <a:spAutoFit/>
          </a:bodyPr>
          <a:lstStyle/>
          <a:p>
            <a:pPr algn="ctr"/>
            <a:r>
              <a:rPr lang="ar-SA" sz="2400" b="1" dirty="0">
                <a:solidFill>
                  <a:srgbClr val="C00000"/>
                </a:solidFill>
              </a:rPr>
              <a:t>خطة الاسناد الداخلي واسناد المناطق المجاورة.</a:t>
            </a:r>
          </a:p>
        </p:txBody>
      </p:sp>
      <p:pic>
        <p:nvPicPr>
          <p:cNvPr id="4" name="صورة 3">
            <a:extLst>
              <a:ext uri="{FF2B5EF4-FFF2-40B4-BE49-F238E27FC236}">
                <a16:creationId xmlns:a16="http://schemas.microsoft.com/office/drawing/2014/main" xmlns="" id="{DE0F52E2-5E70-01C7-67AE-8CB6B3445E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9120" y="614045"/>
            <a:ext cx="3740150" cy="5264150"/>
          </a:xfrm>
          <a:prstGeom prst="rect">
            <a:avLst/>
          </a:prstGeom>
        </p:spPr>
      </p:pic>
    </p:spTree>
    <p:extLst>
      <p:ext uri="{BB962C8B-B14F-4D97-AF65-F5344CB8AC3E}">
        <p14:creationId xmlns:p14="http://schemas.microsoft.com/office/powerpoint/2010/main" val="27448035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xmlns="" id="{B6D8FA91-FC8C-DE0D-A9A8-046B0EE705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مربع نص 7">
            <a:extLst>
              <a:ext uri="{FF2B5EF4-FFF2-40B4-BE49-F238E27FC236}">
                <a16:creationId xmlns:a16="http://schemas.microsoft.com/office/drawing/2014/main" xmlns="" id="{ADC789B3-CFB8-B440-7115-F01461FCBDFC}"/>
              </a:ext>
            </a:extLst>
          </p:cNvPr>
          <p:cNvSpPr txBox="1"/>
          <p:nvPr/>
        </p:nvSpPr>
        <p:spPr>
          <a:xfrm>
            <a:off x="6918960" y="3015287"/>
            <a:ext cx="3423920" cy="830997"/>
          </a:xfrm>
          <a:prstGeom prst="rect">
            <a:avLst/>
          </a:prstGeom>
          <a:noFill/>
        </p:spPr>
        <p:txBody>
          <a:bodyPr wrap="square" rtlCol="1">
            <a:spAutoFit/>
          </a:bodyPr>
          <a:lstStyle/>
          <a:p>
            <a:pPr algn="ctr"/>
            <a:r>
              <a:rPr lang="ar-SA" sz="2400" b="1" dirty="0">
                <a:solidFill>
                  <a:srgbClr val="C00000"/>
                </a:solidFill>
              </a:rPr>
              <a:t>خطة مواجهة حوادث الامطار والسيول.</a:t>
            </a:r>
          </a:p>
        </p:txBody>
      </p:sp>
      <p:pic>
        <p:nvPicPr>
          <p:cNvPr id="5" name="صورة 4">
            <a:extLst>
              <a:ext uri="{FF2B5EF4-FFF2-40B4-BE49-F238E27FC236}">
                <a16:creationId xmlns:a16="http://schemas.microsoft.com/office/drawing/2014/main" xmlns="" id="{AF920837-8D4B-22FC-BB96-21F0C719B8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9680" y="518160"/>
            <a:ext cx="3967480" cy="5730239"/>
          </a:xfrm>
          <a:prstGeom prst="rect">
            <a:avLst/>
          </a:prstGeom>
        </p:spPr>
      </p:pic>
    </p:spTree>
    <p:extLst>
      <p:ext uri="{BB962C8B-B14F-4D97-AF65-F5344CB8AC3E}">
        <p14:creationId xmlns:p14="http://schemas.microsoft.com/office/powerpoint/2010/main" val="9252913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xmlns="" id="{B6D8FA91-FC8C-DE0D-A9A8-046B0EE705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xmlns="" id="{C59C0445-AB06-61E6-5BCE-4A3C09161147}"/>
              </a:ext>
            </a:extLst>
          </p:cNvPr>
          <p:cNvSpPr>
            <a:spLocks noGrp="1"/>
          </p:cNvSpPr>
          <p:nvPr>
            <p:ph type="title"/>
          </p:nvPr>
        </p:nvSpPr>
        <p:spPr>
          <a:xfrm>
            <a:off x="2103120" y="355918"/>
            <a:ext cx="8229600" cy="1143000"/>
          </a:xfrm>
        </p:spPr>
        <p:txBody>
          <a:bodyPr>
            <a:normAutofit/>
          </a:bodyPr>
          <a:lstStyle/>
          <a:p>
            <a:pPr algn="r"/>
            <a:r>
              <a:rPr lang="ar-SA" sz="2000" b="1" dirty="0"/>
              <a:t>80.</a:t>
            </a:r>
            <a:r>
              <a:rPr lang="ar-AE" sz="2000" b="1" dirty="0"/>
              <a:t> تم تحديد الفئات المستضعفة (مثل النساء الحوامل والأشخاص الذين يعانون من إعاقات جسدية والمرضى المزمنين والذين يعانون من سوء التغذية والمسنين والأشخاص الذين يعانون من اضطرابات عقلية، الخ) وتمت مشاركة معلومات الطوارئ هذه مع السلطات المختصة مسبقاً.</a:t>
            </a:r>
            <a:endParaRPr lang="ar-SA" sz="2000" b="1" dirty="0"/>
          </a:p>
        </p:txBody>
      </p:sp>
      <p:sp>
        <p:nvSpPr>
          <p:cNvPr id="4" name="مربع نص 3">
            <a:extLst>
              <a:ext uri="{FF2B5EF4-FFF2-40B4-BE49-F238E27FC236}">
                <a16:creationId xmlns:a16="http://schemas.microsoft.com/office/drawing/2014/main" xmlns="" id="{0F6A6DA4-E490-3677-7BF1-49CA91EA8BF0}"/>
              </a:ext>
            </a:extLst>
          </p:cNvPr>
          <p:cNvSpPr txBox="1"/>
          <p:nvPr/>
        </p:nvSpPr>
        <p:spPr>
          <a:xfrm>
            <a:off x="1393794" y="2828835"/>
            <a:ext cx="9007087" cy="1200329"/>
          </a:xfrm>
          <a:prstGeom prst="rect">
            <a:avLst/>
          </a:prstGeom>
          <a:noFill/>
        </p:spPr>
        <p:txBody>
          <a:bodyPr wrap="square" rtlCol="1">
            <a:spAutoFit/>
          </a:bodyPr>
          <a:lstStyle/>
          <a:p>
            <a:pPr algn="ctr"/>
            <a:r>
              <a:rPr lang="ar-SA" sz="2400" b="1" dirty="0">
                <a:solidFill>
                  <a:srgbClr val="C00000"/>
                </a:solidFill>
              </a:rPr>
              <a:t>قام مكتب تنسيق المدينة بالتعاون مع الجمعية </a:t>
            </a:r>
            <a:r>
              <a:rPr lang="ar-SA" sz="2400" b="1" dirty="0" smtClean="0">
                <a:solidFill>
                  <a:srgbClr val="C00000"/>
                </a:solidFill>
              </a:rPr>
              <a:t>الخيرية والقطاع الصحي </a:t>
            </a:r>
            <a:r>
              <a:rPr lang="ar-SA" sz="2400" b="1" dirty="0">
                <a:solidFill>
                  <a:srgbClr val="C00000"/>
                </a:solidFill>
              </a:rPr>
              <a:t>بطريب بحصر الفئات المستضعفة وتزويد إدارة الدفاع المدني ومشاركتها مع لجنة التأهب لحالات الطوارئ والاستجابة لها .</a:t>
            </a:r>
          </a:p>
        </p:txBody>
      </p:sp>
      <p:pic>
        <p:nvPicPr>
          <p:cNvPr id="7" name="صورة 6">
            <a:extLst>
              <a:ext uri="{FF2B5EF4-FFF2-40B4-BE49-F238E27FC236}">
                <a16:creationId xmlns:a16="http://schemas.microsoft.com/office/drawing/2014/main" xmlns="" id="{E9A699F5-7B91-DF82-ABBF-715B9ABABF9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68755" y="1498918"/>
            <a:ext cx="1359085" cy="1306580"/>
          </a:xfrm>
          <a:prstGeom prst="rect">
            <a:avLst/>
          </a:prstGeom>
        </p:spPr>
      </p:pic>
    </p:spTree>
    <p:extLst>
      <p:ext uri="{BB962C8B-B14F-4D97-AF65-F5344CB8AC3E}">
        <p14:creationId xmlns:p14="http://schemas.microsoft.com/office/powerpoint/2010/main" val="28199756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xmlns="" id="{B6D8FA91-FC8C-DE0D-A9A8-046B0EE705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xmlns="" id="{C59C0445-AB06-61E6-5BCE-4A3C09161147}"/>
              </a:ext>
            </a:extLst>
          </p:cNvPr>
          <p:cNvSpPr>
            <a:spLocks noGrp="1"/>
          </p:cNvSpPr>
          <p:nvPr>
            <p:ph type="title"/>
          </p:nvPr>
        </p:nvSpPr>
        <p:spPr>
          <a:xfrm>
            <a:off x="2103120" y="355918"/>
            <a:ext cx="8229600" cy="1143000"/>
          </a:xfrm>
        </p:spPr>
        <p:txBody>
          <a:bodyPr>
            <a:normAutofit/>
          </a:bodyPr>
          <a:lstStyle/>
          <a:p>
            <a:pPr algn="r"/>
            <a:r>
              <a:rPr lang="ar-SA" sz="2000" b="1" dirty="0"/>
              <a:t>80.</a:t>
            </a:r>
            <a:r>
              <a:rPr lang="ar-AE" sz="2000" b="1" dirty="0"/>
              <a:t> تم تحديد الفئات المستضعفة (مثل النساء الحوامل والأشخاص الذين يعانون من إعاقات جسدية والمرضى المزمنين والذين يعانون من سوء التغذية والمسنين والأشخاص الذين يعانون من اضطرابات عقلية، الخ) وتمت مشاركة معلومات الطوارئ هذه مع السلطات المختصة مسبقاً.</a:t>
            </a:r>
            <a:endParaRPr lang="ar-SA" sz="2000" b="1" dirty="0"/>
          </a:p>
        </p:txBody>
      </p:sp>
      <p:pic>
        <p:nvPicPr>
          <p:cNvPr id="5" name="صورة 4">
            <a:extLst>
              <a:ext uri="{FF2B5EF4-FFF2-40B4-BE49-F238E27FC236}">
                <a16:creationId xmlns:a16="http://schemas.microsoft.com/office/drawing/2014/main" xmlns="" id="{36E88AB8-DC87-C68A-9EAB-0985473215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8718" y="1991904"/>
            <a:ext cx="4724643" cy="3524431"/>
          </a:xfrm>
          <a:prstGeom prst="rect">
            <a:avLst/>
          </a:prstGeom>
          <a:ln>
            <a:noFill/>
          </a:ln>
          <a:effectLst>
            <a:outerShdw blurRad="292100" dist="139700" dir="2700000" algn="tl" rotWithShape="0">
              <a:srgbClr val="333333">
                <a:alpha val="65000"/>
              </a:srgbClr>
            </a:outerShdw>
          </a:effectLst>
        </p:spPr>
      </p:pic>
      <p:pic>
        <p:nvPicPr>
          <p:cNvPr id="4" name="صورة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2863" y="1591853"/>
            <a:ext cx="2850527" cy="4503833"/>
          </a:xfrm>
          <a:prstGeom prst="rect">
            <a:avLst/>
          </a:prstGeom>
        </p:spPr>
      </p:pic>
    </p:spTree>
    <p:extLst>
      <p:ext uri="{BB962C8B-B14F-4D97-AF65-F5344CB8AC3E}">
        <p14:creationId xmlns:p14="http://schemas.microsoft.com/office/powerpoint/2010/main" val="18591134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 xmlns:a16="http://schemas.microsoft.com/office/drawing/2014/main" id="{B6D8FA91-FC8C-DE0D-A9A8-046B0EE705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1">
            <a:extLst>
              <a:ext uri="{FF2B5EF4-FFF2-40B4-BE49-F238E27FC236}">
                <a16:creationId xmlns="" xmlns:a16="http://schemas.microsoft.com/office/drawing/2014/main" id="{1DB62D55-FECC-865A-3605-E774811FA9E0}"/>
              </a:ext>
            </a:extLst>
          </p:cNvPr>
          <p:cNvSpPr>
            <a:spLocks noGrp="1"/>
          </p:cNvSpPr>
          <p:nvPr>
            <p:ph type="title"/>
          </p:nvPr>
        </p:nvSpPr>
        <p:spPr>
          <a:xfrm>
            <a:off x="2256503" y="343463"/>
            <a:ext cx="8229600" cy="1143000"/>
          </a:xfrm>
        </p:spPr>
        <p:txBody>
          <a:bodyPr>
            <a:normAutofit/>
          </a:bodyPr>
          <a:lstStyle/>
          <a:p>
            <a:pPr algn="r"/>
            <a:r>
              <a:rPr lang="ar-SA" sz="2000" b="1" dirty="0"/>
              <a:t>48.</a:t>
            </a:r>
            <a:r>
              <a:rPr lang="ar-AE" sz="2000" b="1" dirty="0"/>
              <a:t>تم تحديد المناطق الخطرة في مواقع البرنامج وتم اتخاذ الإجراءات / التدابير المناسبة للحد من الوفيات والإصابات والإعاقات الناجمة عن الحوادث.</a:t>
            </a:r>
            <a:endParaRPr lang="ar-SA" sz="2000" b="1" dirty="0"/>
          </a:p>
        </p:txBody>
      </p:sp>
      <p:sp>
        <p:nvSpPr>
          <p:cNvPr id="7" name="مربع نص 6">
            <a:extLst>
              <a:ext uri="{FF2B5EF4-FFF2-40B4-BE49-F238E27FC236}">
                <a16:creationId xmlns="" xmlns:a16="http://schemas.microsoft.com/office/drawing/2014/main" id="{C0BED4A1-B0EA-F423-A574-0E67E8A70DB8}"/>
              </a:ext>
            </a:extLst>
          </p:cNvPr>
          <p:cNvSpPr txBox="1"/>
          <p:nvPr/>
        </p:nvSpPr>
        <p:spPr>
          <a:xfrm>
            <a:off x="1352121" y="2138033"/>
            <a:ext cx="10038363" cy="830997"/>
          </a:xfrm>
          <a:prstGeom prst="rect">
            <a:avLst/>
          </a:prstGeom>
          <a:noFill/>
        </p:spPr>
        <p:txBody>
          <a:bodyPr wrap="square" rtlCol="1">
            <a:spAutoFit/>
          </a:bodyPr>
          <a:lstStyle/>
          <a:p>
            <a:r>
              <a:rPr lang="ar-SA" sz="2400" b="1" dirty="0">
                <a:solidFill>
                  <a:srgbClr val="C00000"/>
                </a:solidFill>
              </a:rPr>
              <a:t>بناء على محاضر اجتماعات اللجنة المرورية ولجنة الازمات والكوارث تم رصد مواطن الخطر داخل نطاق المدينة وجاري العمل على معالجتها وفق المحاضر المرفقة. </a:t>
            </a:r>
          </a:p>
        </p:txBody>
      </p:sp>
    </p:spTree>
    <p:extLst>
      <p:ext uri="{BB962C8B-B14F-4D97-AF65-F5344CB8AC3E}">
        <p14:creationId xmlns:p14="http://schemas.microsoft.com/office/powerpoint/2010/main" val="35027371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 xmlns:a16="http://schemas.microsoft.com/office/drawing/2014/main" id="{B6D8FA91-FC8C-DE0D-A9A8-046B0EE705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صورة 7">
            <a:extLst>
              <a:ext uri="{FF2B5EF4-FFF2-40B4-BE49-F238E27FC236}">
                <a16:creationId xmlns="" xmlns:a16="http://schemas.microsoft.com/office/drawing/2014/main" id="{53291281-A8C4-0BB4-E643-886F794F7D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1100" y="929128"/>
            <a:ext cx="3733800" cy="5251450"/>
          </a:xfrm>
          <a:prstGeom prst="rect">
            <a:avLst/>
          </a:prstGeom>
          <a:ln>
            <a:noFill/>
          </a:ln>
          <a:effectLst>
            <a:outerShdw blurRad="292100" dist="139700" dir="2700000" algn="tl" rotWithShape="0">
              <a:srgbClr val="333333">
                <a:alpha val="65000"/>
              </a:srgbClr>
            </a:outerShdw>
          </a:effectLst>
        </p:spPr>
      </p:pic>
      <p:pic>
        <p:nvPicPr>
          <p:cNvPr id="10" name="صورة 9">
            <a:extLst>
              <a:ext uri="{FF2B5EF4-FFF2-40B4-BE49-F238E27FC236}">
                <a16:creationId xmlns="" xmlns:a16="http://schemas.microsoft.com/office/drawing/2014/main" id="{684378B8-144D-C242-9321-7C72A37523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1554740"/>
            <a:ext cx="5761703" cy="3748519"/>
          </a:xfrm>
          <a:prstGeom prst="rect">
            <a:avLst/>
          </a:prstGeom>
          <a:ln>
            <a:noFill/>
          </a:ln>
          <a:effectLst>
            <a:outerShdw blurRad="292100" dist="139700" dir="2700000" algn="tl" rotWithShape="0">
              <a:srgbClr val="333333">
                <a:alpha val="65000"/>
              </a:srgbClr>
            </a:outerShdw>
          </a:effectLst>
        </p:spPr>
      </p:pic>
      <p:sp>
        <p:nvSpPr>
          <p:cNvPr id="11" name="مربع نص 10">
            <a:extLst>
              <a:ext uri="{FF2B5EF4-FFF2-40B4-BE49-F238E27FC236}">
                <a16:creationId xmlns="" xmlns:a16="http://schemas.microsoft.com/office/drawing/2014/main" id="{BD393A5E-0E5E-9A90-503B-92DC0120648B}"/>
              </a:ext>
            </a:extLst>
          </p:cNvPr>
          <p:cNvSpPr txBox="1"/>
          <p:nvPr/>
        </p:nvSpPr>
        <p:spPr>
          <a:xfrm>
            <a:off x="4105004" y="448812"/>
            <a:ext cx="5117106" cy="400110"/>
          </a:xfrm>
          <a:prstGeom prst="rect">
            <a:avLst/>
          </a:prstGeom>
          <a:noFill/>
        </p:spPr>
        <p:txBody>
          <a:bodyPr wrap="none" rtlCol="1">
            <a:spAutoFit/>
          </a:bodyPr>
          <a:lstStyle/>
          <a:p>
            <a:pPr algn="ctr"/>
            <a:r>
              <a:rPr lang="ar-SA" sz="2000" b="1" dirty="0">
                <a:solidFill>
                  <a:srgbClr val="C00000"/>
                </a:solidFill>
              </a:rPr>
              <a:t>محاضر اجتماعات اللجنة المرورية ولجنة الازمات والكوارث</a:t>
            </a:r>
            <a:endParaRPr lang="ar-SA" sz="2000" dirty="0"/>
          </a:p>
        </p:txBody>
      </p:sp>
    </p:spTree>
    <p:extLst>
      <p:ext uri="{BB962C8B-B14F-4D97-AF65-F5344CB8AC3E}">
        <p14:creationId xmlns:p14="http://schemas.microsoft.com/office/powerpoint/2010/main" val="34255115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 xmlns:a16="http://schemas.microsoft.com/office/drawing/2014/main" id="{B6D8FA91-FC8C-DE0D-A9A8-046B0EE705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مربع نص 10">
            <a:extLst>
              <a:ext uri="{FF2B5EF4-FFF2-40B4-BE49-F238E27FC236}">
                <a16:creationId xmlns="" xmlns:a16="http://schemas.microsoft.com/office/drawing/2014/main" id="{BD393A5E-0E5E-9A90-503B-92DC0120648B}"/>
              </a:ext>
            </a:extLst>
          </p:cNvPr>
          <p:cNvSpPr txBox="1"/>
          <p:nvPr/>
        </p:nvSpPr>
        <p:spPr>
          <a:xfrm>
            <a:off x="3987640" y="324372"/>
            <a:ext cx="4437433" cy="400110"/>
          </a:xfrm>
          <a:prstGeom prst="rect">
            <a:avLst/>
          </a:prstGeom>
          <a:noFill/>
        </p:spPr>
        <p:txBody>
          <a:bodyPr wrap="none" rtlCol="1">
            <a:spAutoFit/>
          </a:bodyPr>
          <a:lstStyle/>
          <a:p>
            <a:pPr algn="ctr"/>
            <a:r>
              <a:rPr lang="ar-SA" sz="2000" b="1" dirty="0">
                <a:solidFill>
                  <a:srgbClr val="C00000"/>
                </a:solidFill>
              </a:rPr>
              <a:t>اجتماعات اللجنة المرورية ولجنة الازمات والكوارث</a:t>
            </a:r>
            <a:endParaRPr lang="ar-SA" sz="2000" dirty="0"/>
          </a:p>
        </p:txBody>
      </p:sp>
      <p:pic>
        <p:nvPicPr>
          <p:cNvPr id="4" name="صورة 3">
            <a:extLst>
              <a:ext uri="{FF2B5EF4-FFF2-40B4-BE49-F238E27FC236}">
                <a16:creationId xmlns="" xmlns:a16="http://schemas.microsoft.com/office/drawing/2014/main" id="{CFBA3646-D069-53B7-5AEA-852CA8315A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11956" y="1018076"/>
            <a:ext cx="3333136" cy="5228449"/>
          </a:xfrm>
          <a:prstGeom prst="rect">
            <a:avLst/>
          </a:prstGeom>
          <a:ln>
            <a:noFill/>
          </a:ln>
          <a:effectLst>
            <a:outerShdw blurRad="292100" dist="139700" dir="2700000" algn="tl" rotWithShape="0">
              <a:srgbClr val="333333">
                <a:alpha val="65000"/>
              </a:srgbClr>
            </a:outerShdw>
          </a:effectLst>
        </p:spPr>
      </p:pic>
      <p:pic>
        <p:nvPicPr>
          <p:cNvPr id="6" name="صورة 5">
            <a:extLst>
              <a:ext uri="{FF2B5EF4-FFF2-40B4-BE49-F238E27FC236}">
                <a16:creationId xmlns="" xmlns:a16="http://schemas.microsoft.com/office/drawing/2014/main" id="{CF4A7669-1825-5295-5371-F291B48374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46908" y="1018076"/>
            <a:ext cx="3333136" cy="522844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648931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 xmlns:a16="http://schemas.microsoft.com/office/drawing/2014/main" id="{B6D8FA91-FC8C-DE0D-A9A8-046B0EE705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مربع نص 10">
            <a:extLst>
              <a:ext uri="{FF2B5EF4-FFF2-40B4-BE49-F238E27FC236}">
                <a16:creationId xmlns="" xmlns:a16="http://schemas.microsoft.com/office/drawing/2014/main" id="{BD393A5E-0E5E-9A90-503B-92DC0120648B}"/>
              </a:ext>
            </a:extLst>
          </p:cNvPr>
          <p:cNvSpPr txBox="1"/>
          <p:nvPr/>
        </p:nvSpPr>
        <p:spPr>
          <a:xfrm>
            <a:off x="2306321" y="360322"/>
            <a:ext cx="7792720" cy="707886"/>
          </a:xfrm>
          <a:prstGeom prst="rect">
            <a:avLst/>
          </a:prstGeom>
          <a:noFill/>
        </p:spPr>
        <p:txBody>
          <a:bodyPr wrap="square" rtlCol="1">
            <a:spAutoFit/>
          </a:bodyPr>
          <a:lstStyle/>
          <a:p>
            <a:pPr algn="ctr"/>
            <a:r>
              <a:rPr lang="ar-SA" sz="2000" b="1" dirty="0">
                <a:solidFill>
                  <a:srgbClr val="C00000"/>
                </a:solidFill>
              </a:rPr>
              <a:t>بناء على توصيات اللجنة المرورية ولجنة الازمات والكوارث تم تحويل تقاطع خطر إلى دوار ساهم في تقليل الحوادث المرورية حيث لم يتم تسجيل أي حادث مروري بعد المعالجة</a:t>
            </a:r>
            <a:endParaRPr lang="ar-SA" sz="2000" dirty="0"/>
          </a:p>
        </p:txBody>
      </p:sp>
      <p:pic>
        <p:nvPicPr>
          <p:cNvPr id="5" name="صورة 4">
            <a:extLst>
              <a:ext uri="{FF2B5EF4-FFF2-40B4-BE49-F238E27FC236}">
                <a16:creationId xmlns="" xmlns:a16="http://schemas.microsoft.com/office/drawing/2014/main" id="{CE8FE272-8861-3615-F15C-CFD414DE45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8027" y="1538751"/>
            <a:ext cx="5024400" cy="3784847"/>
          </a:xfrm>
          <a:prstGeom prst="rect">
            <a:avLst/>
          </a:prstGeom>
          <a:ln>
            <a:noFill/>
          </a:ln>
          <a:effectLst>
            <a:outerShdw blurRad="292100" dist="139700" dir="2700000" algn="tl" rotWithShape="0">
              <a:srgbClr val="333333">
                <a:alpha val="65000"/>
              </a:srgbClr>
            </a:outerShdw>
          </a:effectLst>
        </p:spPr>
      </p:pic>
      <p:pic>
        <p:nvPicPr>
          <p:cNvPr id="8" name="صورة 7">
            <a:extLst>
              <a:ext uri="{FF2B5EF4-FFF2-40B4-BE49-F238E27FC236}">
                <a16:creationId xmlns="" xmlns:a16="http://schemas.microsoft.com/office/drawing/2014/main" id="{702A24ED-F07E-502C-D63A-51B9981EED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82580" y="1558414"/>
            <a:ext cx="5046464" cy="378484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681154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 xmlns:a16="http://schemas.microsoft.com/office/drawing/2014/main" id="{B6D8FA91-FC8C-DE0D-A9A8-046B0EE705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مربع نص 6">
            <a:extLst>
              <a:ext uri="{FF2B5EF4-FFF2-40B4-BE49-F238E27FC236}">
                <a16:creationId xmlns="" xmlns:a16="http://schemas.microsoft.com/office/drawing/2014/main" id="{C0BED4A1-B0EA-F423-A574-0E67E8A70DB8}"/>
              </a:ext>
            </a:extLst>
          </p:cNvPr>
          <p:cNvSpPr txBox="1"/>
          <p:nvPr/>
        </p:nvSpPr>
        <p:spPr>
          <a:xfrm>
            <a:off x="2315497" y="3013501"/>
            <a:ext cx="7561006" cy="830997"/>
          </a:xfrm>
          <a:prstGeom prst="rect">
            <a:avLst/>
          </a:prstGeom>
          <a:noFill/>
        </p:spPr>
        <p:txBody>
          <a:bodyPr wrap="square" rtlCol="1">
            <a:spAutoFit/>
          </a:bodyPr>
          <a:lstStyle/>
          <a:p>
            <a:r>
              <a:rPr lang="ar-SA" sz="2400" b="1" dirty="0">
                <a:solidFill>
                  <a:srgbClr val="C00000"/>
                </a:solidFill>
              </a:rPr>
              <a:t>المملكة العربية السعودية دولة يحكمها نظام قانوني يكفل حقوق النساء والرجال والمجموعات العرقية من الاعتداء والجريمة والتمييز والعنف.</a:t>
            </a:r>
          </a:p>
        </p:txBody>
      </p:sp>
      <p:sp>
        <p:nvSpPr>
          <p:cNvPr id="5" name="Title 1">
            <a:extLst>
              <a:ext uri="{FF2B5EF4-FFF2-40B4-BE49-F238E27FC236}">
                <a16:creationId xmlns="" xmlns:a16="http://schemas.microsoft.com/office/drawing/2014/main" id="{ADA2316D-75DC-472C-2DDC-DDB009420811}"/>
              </a:ext>
            </a:extLst>
          </p:cNvPr>
          <p:cNvSpPr>
            <a:spLocks noGrp="1"/>
          </p:cNvSpPr>
          <p:nvPr>
            <p:ph type="title"/>
          </p:nvPr>
        </p:nvSpPr>
        <p:spPr>
          <a:xfrm>
            <a:off x="2236839" y="323800"/>
            <a:ext cx="8229600" cy="1143000"/>
          </a:xfrm>
        </p:spPr>
        <p:txBody>
          <a:bodyPr>
            <a:normAutofit/>
          </a:bodyPr>
          <a:lstStyle/>
          <a:p>
            <a:pPr algn="r"/>
            <a:r>
              <a:rPr lang="ar-AE" sz="2000" b="1" dirty="0"/>
              <a:t>49. منطقة تنفيذ البرنامج خالية من الجريمة والعنف والتمييز ضد النساء والرجال والمجموعات العرقية.</a:t>
            </a:r>
            <a:endParaRPr lang="ar-SA" sz="2000" b="1" dirty="0"/>
          </a:p>
        </p:txBody>
      </p:sp>
    </p:spTree>
    <p:extLst>
      <p:ext uri="{BB962C8B-B14F-4D97-AF65-F5344CB8AC3E}">
        <p14:creationId xmlns:p14="http://schemas.microsoft.com/office/powerpoint/2010/main" val="3273350792"/>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1628</TotalTime>
  <Words>1257</Words>
  <Application>Microsoft Office PowerPoint</Application>
  <PresentationFormat>مخصص</PresentationFormat>
  <Paragraphs>137</Paragraphs>
  <Slides>42</Slides>
  <Notes>0</Notes>
  <HiddenSlides>0</HiddenSlides>
  <MMClips>2</MMClips>
  <ScaleCrop>false</ScaleCrop>
  <HeadingPairs>
    <vt:vector size="4" baseType="variant">
      <vt:variant>
        <vt:lpstr>نسق</vt:lpstr>
      </vt:variant>
      <vt:variant>
        <vt:i4>1</vt:i4>
      </vt:variant>
      <vt:variant>
        <vt:lpstr>عناوين الشرائح</vt:lpstr>
      </vt:variant>
      <vt:variant>
        <vt:i4>42</vt:i4>
      </vt:variant>
    </vt:vector>
  </HeadingPairs>
  <TitlesOfParts>
    <vt:vector size="43" baseType="lpstr">
      <vt:lpstr>نسق Office</vt:lpstr>
      <vt:lpstr>عرض تقديمي في PowerPoint</vt:lpstr>
      <vt:lpstr>عرض تقديمي في PowerPoint</vt:lpstr>
      <vt:lpstr>76. تشكلت لجنة فرعية للتأهب لحالات الطوارئ والاستجابة لها، وتم توجيهها وتم تعيين مهام الأعضاء</vt:lpstr>
      <vt:lpstr>76. تشكلت لجنة فرعية للتأهب لحالات الطوارئ والاستجابة لها، وتم توجيهها وتم تعيين مهام الأعضاء</vt:lpstr>
      <vt:lpstr>76. تشكلت لجنة فرعية للتأهب لحالات الطوارئ والاستجابة لها، وتم توجيهها وتم تعيين مهام الأعضاء</vt:lpstr>
      <vt:lpstr>76. تشكلت لجنة فرعية للتأهب لحالات الطوارئ والاستجابة لها، وتم توجيهها وتم تعيين مهام الأعضاء</vt:lpstr>
      <vt:lpstr>75 . تم تحديد حالات الطوارئ المعروفة التي وقعت في السنوات الــــ 20 الماضية تم توثيق عدد الضحايا والبنية التحتية المحلية التي تضررت أو دُمرت.</vt:lpstr>
      <vt:lpstr>75 . تم تحديد حالات الطوارئ المعروفة التي وقعت في السنوات الــــ 20 الماضية تم توثيق عدد الضحايا والبنية التحتية المحلية التي تضررت أو دُمرت.</vt:lpstr>
      <vt:lpstr>75 . تم تحديد حالات الطوارئ المعروفة التي وقعت في السنوات الــــ 20 الماضية تم توثيق عدد الضحايا والبنية التحتية المحلية التي تضررت أو دُمرت.</vt:lpstr>
      <vt:lpstr>75 . تم تحديد حالات الطوارئ المعروفة التي وقعت في السنوات الــــ 20 الماضية تم توثيق عدد الضحايا والبنية التحتية المحلية التي تضررت أو دُمرت.</vt:lpstr>
      <vt:lpstr>75 . تم تحديد حالات الطوارئ المعروفة التي وقعت في السنوات الــــ 20 الماضية تم توثيق عدد الضحايا والبنية التحتية المحلية التي تضررت أو دُمرت.</vt:lpstr>
      <vt:lpstr>76. تشكلت لجنة فرعية للتأهب لحالات الطوارئ والاستجابة لها، وتم توجيهها وتم تعيين مهام الأعضاء</vt:lpstr>
      <vt:lpstr>76. تشكلت لجنة فرعية للتأهب لحالات الطوارئ والاستجابة لها، وتم توجيهها وتم تعيين مهام الأعضاء</vt:lpstr>
      <vt:lpstr>76. تشكلت لجنة فرعية للتأهب لحالات الطوارئ والاستجابة لها، وتم توجيهها وتم تعيين مهام الأعضاء</vt:lpstr>
      <vt:lpstr>77. تم تطوير ملف تعريف المدينة وتم الاحتفاظ بنسخة من هذا الملف خارج منطقة تنفيذ البرنامج.</vt:lpstr>
      <vt:lpstr>48.تم تحديد المناطق الخطرة في مواقع البرنامج وتم اتخاذ الإجراءات / التدابير المناسبة للحد من الوفيات والإصابات والإعاقات الناجمة عن الحوادث.</vt:lpstr>
      <vt:lpstr>عرض تقديمي في PowerPoint</vt:lpstr>
      <vt:lpstr>49. منطقة تنفيذ البرنامج خالية من الجريمة والعنف والتمييز ضد النساء والرجال والمجموعات العرقية.</vt:lpstr>
      <vt:lpstr>عرض تقديمي في PowerPoint</vt:lpstr>
      <vt:lpstr>عرض تقديمي في PowerPoint</vt:lpstr>
      <vt:lpstr>78. . تم تدريب ممثلي المجتمع ومتطوعي الصحة على خطط التأهب لحالات الطوارئ، وكيفية التعامل مع حالات الطوارئ وتقديم الإسعافات الأولية متى وأينما طلب</vt:lpstr>
      <vt:lpstr>عرض تقديمي في PowerPoint</vt:lpstr>
      <vt:lpstr>78. . تم تدريب ممثلي المجتمع ومتطوعي الصحة على خطط التأهب لحالات الطوارئ، وكيفية التعامل مع حالات الطوارئ وتقديم الإسعافات الأولية متى وأينما طلب</vt:lpstr>
      <vt:lpstr>عرض تقديمي في PowerPoint</vt:lpstr>
      <vt:lpstr>عرض تقديمي في PowerPoint</vt:lpstr>
      <vt:lpstr>78. . تم تدريب ممثلي المجتمع ومتطوعي الصحة على خطط التأهب لحالات الطوارئ، وكيفية التعامل مع حالات الطوارئ وتقديم الإسعافات الأولية متى وأينما طلب</vt:lpstr>
      <vt:lpstr>عرض تقديمي في PowerPoint</vt:lpstr>
      <vt:lpstr>عرض تقديمي في PowerPoint</vt:lpstr>
      <vt:lpstr>عرض تقديمي في PowerPoint</vt:lpstr>
      <vt:lpstr>عرض تقديمي في PowerPoint</vt:lpstr>
      <vt:lpstr>عرض تقديمي في PowerPoint</vt:lpstr>
      <vt:lpstr>79. تم إعداد خطة طوارئ ومشاركتها مع السلطات المحلية المختصة لتعبئة الموارد والعمل اللازم. المجتمع على علم بخطة الطوارئ، وماذا يفعل، ومن منهم يقدم التقارير ومن وماذا يفعل أثناء حالة الطوارئ.</vt:lpstr>
      <vt:lpstr>عرض تقديمي في PowerPoint</vt:lpstr>
      <vt:lpstr>عرض تقديمي في PowerPoint</vt:lpstr>
      <vt:lpstr>عرض تقديمي في PowerPoint</vt:lpstr>
      <vt:lpstr>80. تم تحديد الفئات المستضعفة (مثل النساء الحوامل والأشخاص الذين يعانون من إعاقات جسدية والمرضى المزمنين والذين يعانون من سوء التغذية والمسنين والأشخاص الذين يعانون من اضطرابات عقلية، الخ) وتمت مشاركة معلومات الطوارئ هذه مع السلطات المختصة مسبقاً.</vt:lpstr>
      <vt:lpstr>80. تم تحديد الفئات المستضعفة (مثل النساء الحوامل والأشخاص الذين يعانون من إعاقات جسدية والمرضى المزمنين والذين يعانون من سوء التغذية والمسنين والأشخاص الذين يعانون من اضطرابات عقلية، الخ) وتمت مشاركة معلومات الطوارئ هذه مع السلطات المختصة مسبقاً.</vt:lpstr>
      <vt:lpstr>48.تم تحديد المناطق الخطرة في مواقع البرنامج وتم اتخاذ الإجراءات / التدابير المناسبة للحد من الوفيات والإصابات والإعاقات الناجمة عن الحوادث.</vt:lpstr>
      <vt:lpstr>عرض تقديمي في PowerPoint</vt:lpstr>
      <vt:lpstr>عرض تقديمي في PowerPoint</vt:lpstr>
      <vt:lpstr>عرض تقديمي في PowerPoint</vt:lpstr>
      <vt:lpstr>49. منطقة تنفيذ البرنامج خالية من الجريمة والعنف والتمييز ضد النساء والرجال والمجموعات العرقية.</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328</dc:creator>
  <cp:lastModifiedBy>DELL</cp:lastModifiedBy>
  <cp:revision>18</cp:revision>
  <dcterms:created xsi:type="dcterms:W3CDTF">2022-11-06T15:59:47Z</dcterms:created>
  <dcterms:modified xsi:type="dcterms:W3CDTF">2024-02-04T08:01:20Z</dcterms:modified>
</cp:coreProperties>
</file>